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Caveat"/>
      <p:regular r:id="rId41"/>
      <p:bold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Caveat-bold.fntdata"/><Relationship Id="rId41" Type="http://schemas.openxmlformats.org/officeDocument/2006/relationships/font" Target="fonts/Caveat-regular.fntdata"/><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Cyrus I think this looks really great keep up the good work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ff73c8f0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f73c8f0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ff73c8f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ff73c8f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ff73c8f0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ff73c8f0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ff73c8f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ff73c8f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ff73c8f0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ff73c8f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ff73c8f0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ff73c8f0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ff73c8f0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ff73c8f0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ff73c8f0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ff73c8f0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f73c8f0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f73c8f0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ff73c8f0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ff73c8f0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f34575c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f34575c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ff73c8f0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ff73c8f0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ff73c8f0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ff73c8f0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ff73c8f0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ff73c8f0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ff73c8f0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ff73c8f0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ff73c8f0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ff73c8f0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ff73c8f0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ff73c8f0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ff73c8f0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ff73c8f0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ff73c8f0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ff73c8f0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008f15a6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08f15a6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ff73c8f0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ff73c8f0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08f15a6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008f15a6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ff73c8f0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f73c8f0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ff73c8f0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ff73c8f0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ff73c8f0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ff73c8f0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ff73c8f0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ff73c8f0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ff73c8f0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ff73c8f0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ff73c8f0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ff73c8f0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ff73c8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ff73c8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ff73c8f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ff73c8f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ff73c8f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ff73c8f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ff73c8f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ff73c8f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ff73c8f0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ff73c8f0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ff73c8f0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ff73c8f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1.png"/><Relationship Id="rId5" Type="http://schemas.openxmlformats.org/officeDocument/2006/relationships/image" Target="../media/image16.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jp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7.jpg"/><Relationship Id="rId5" Type="http://schemas.openxmlformats.org/officeDocument/2006/relationships/image" Target="../media/image40.jpg"/><Relationship Id="rId6" Type="http://schemas.openxmlformats.org/officeDocument/2006/relationships/image" Target="../media/image26.png"/><Relationship Id="rId7"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 to Cryptography for CTFs and life.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a:t>y Cyrus Jian Bonyadi @pleoxconfusa</a:t>
            </a:r>
            <a:endParaRPr/>
          </a:p>
        </p:txBody>
      </p:sp>
      <p:sp>
        <p:nvSpPr>
          <p:cNvPr id="56" name="Google Shape;56;p13"/>
          <p:cNvSpPr txBox="1"/>
          <p:nvPr/>
        </p:nvSpPr>
        <p:spPr>
          <a:xfrm rot="-300711">
            <a:off x="3650981" y="171724"/>
            <a:ext cx="3801434" cy="13898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0000"/>
                </a:solidFill>
                <a:latin typeface="Caveat"/>
                <a:ea typeface="Caveat"/>
                <a:cs typeface="Caveat"/>
                <a:sym typeface="Caveat"/>
              </a:rPr>
              <a:t>Cryptology</a:t>
            </a:r>
            <a:endParaRPr sz="6000">
              <a:solidFill>
                <a:srgbClr val="FF0000"/>
              </a:solidFill>
              <a:latin typeface="Caveat"/>
              <a:ea typeface="Caveat"/>
              <a:cs typeface="Caveat"/>
              <a:sym typeface="Caveat"/>
            </a:endParaRPr>
          </a:p>
        </p:txBody>
      </p:sp>
      <p:sp>
        <p:nvSpPr>
          <p:cNvPr id="57" name="Google Shape;57;p13"/>
          <p:cNvSpPr/>
          <p:nvPr/>
        </p:nvSpPr>
        <p:spPr>
          <a:xfrm>
            <a:off x="3103275" y="1261425"/>
            <a:ext cx="4166369" cy="493575"/>
          </a:xfrm>
          <a:custGeom>
            <a:rect b="b" l="l" r="r" t="t"/>
            <a:pathLst>
              <a:path extrusionOk="0" h="19743" w="199181">
                <a:moveTo>
                  <a:pt x="0" y="19743"/>
                </a:moveTo>
                <a:cubicBezTo>
                  <a:pt x="46413" y="13106"/>
                  <a:pt x="93288" y="10167"/>
                  <a:pt x="140024" y="6428"/>
                </a:cubicBezTo>
                <a:cubicBezTo>
                  <a:pt x="150994" y="5550"/>
                  <a:pt x="150961" y="5183"/>
                  <a:pt x="161929" y="4280"/>
                </a:cubicBezTo>
                <a:cubicBezTo>
                  <a:pt x="169219" y="3680"/>
                  <a:pt x="169245" y="4049"/>
                  <a:pt x="176533" y="3421"/>
                </a:cubicBezTo>
                <a:cubicBezTo>
                  <a:pt x="182267" y="2927"/>
                  <a:pt x="187978" y="2181"/>
                  <a:pt x="193714" y="1703"/>
                </a:cubicBezTo>
                <a:cubicBezTo>
                  <a:pt x="195479" y="1556"/>
                  <a:pt x="200120" y="1666"/>
                  <a:pt x="198868" y="414"/>
                </a:cubicBezTo>
                <a:cubicBezTo>
                  <a:pt x="197616" y="-838"/>
                  <a:pt x="195440" y="1305"/>
                  <a:pt x="193714" y="1703"/>
                </a:cubicBezTo>
                <a:cubicBezTo>
                  <a:pt x="190616" y="2418"/>
                  <a:pt x="187108" y="1571"/>
                  <a:pt x="184264" y="2991"/>
                </a:cubicBezTo>
              </a:path>
            </a:pathLst>
          </a:custGeom>
          <a:noFill/>
          <a:ln cap="flat" cmpd="sng" w="38100">
            <a:solidFill>
              <a:srgbClr val="FF0000"/>
            </a:solidFill>
            <a:prstDash val="solid"/>
            <a:round/>
            <a:headEnd len="med" w="med" type="none"/>
            <a:tailEnd len="med" w="med" type="none"/>
          </a:ln>
        </p:spPr>
      </p:sp>
      <p:sp>
        <p:nvSpPr>
          <p:cNvPr id="58" name="Google Shape;58;p13"/>
          <p:cNvSpPr txBox="1"/>
          <p:nvPr/>
        </p:nvSpPr>
        <p:spPr>
          <a:xfrm>
            <a:off x="6541500" y="1924200"/>
            <a:ext cx="2290800" cy="9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latin typeface="Caveat"/>
                <a:ea typeface="Caveat"/>
                <a:cs typeface="Caveat"/>
                <a:sym typeface="Caveat"/>
              </a:rPr>
              <a:t>(</a:t>
            </a:r>
            <a:r>
              <a:rPr lang="en" sz="3600">
                <a:solidFill>
                  <a:srgbClr val="FF0000"/>
                </a:solidFill>
                <a:latin typeface="Caveat"/>
                <a:ea typeface="Caveat"/>
                <a:cs typeface="Caveat"/>
                <a:sym typeface="Caveat"/>
              </a:rPr>
              <a:t>a</a:t>
            </a:r>
            <a:r>
              <a:rPr lang="en" sz="3600">
                <a:solidFill>
                  <a:srgbClr val="FF0000"/>
                </a:solidFill>
                <a:latin typeface="Caveat"/>
                <a:ea typeface="Caveat"/>
                <a:cs typeface="Caveat"/>
                <a:sym typeface="Caveat"/>
              </a:rPr>
              <a:t>nd other.)</a:t>
            </a:r>
            <a:endParaRPr sz="3600">
              <a:solidFill>
                <a:srgbClr val="FF0000"/>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4065524" y="1447174"/>
            <a:ext cx="4992574" cy="2249150"/>
          </a:xfrm>
          <a:prstGeom prst="rect">
            <a:avLst/>
          </a:prstGeom>
          <a:noFill/>
          <a:ln>
            <a:noFill/>
          </a:ln>
        </p:spPr>
      </p:pic>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Steganography</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Hide existence of data</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Data Mutability</a:t>
            </a:r>
            <a:endParaRPr/>
          </a:p>
          <a:p>
            <a:pPr indent="-317500" lvl="1" marL="914400" rtl="0" algn="l">
              <a:spcBef>
                <a:spcPts val="0"/>
              </a:spcBef>
              <a:spcAft>
                <a:spcPts val="0"/>
              </a:spcAft>
              <a:buSzPts val="1400"/>
              <a:buChar char="○"/>
            </a:pPr>
            <a:r>
              <a:rPr lang="en"/>
              <a:t>Least/Most Significant</a:t>
            </a:r>
            <a:endParaRPr/>
          </a:p>
          <a:p>
            <a:pPr indent="-317500" lvl="1" marL="914400" rtl="0" algn="l">
              <a:spcBef>
                <a:spcPts val="0"/>
              </a:spcBef>
              <a:spcAft>
                <a:spcPts val="0"/>
              </a:spcAft>
              <a:buSzPts val="1400"/>
              <a:buChar char="○"/>
            </a:pPr>
            <a:r>
              <a:rPr lang="en"/>
              <a:t>Others?</a:t>
            </a:r>
            <a:endParaRPr/>
          </a:p>
          <a:p>
            <a:pPr indent="-342900" lvl="0" marL="457200" rtl="0" algn="l">
              <a:spcBef>
                <a:spcPts val="0"/>
              </a:spcBef>
              <a:spcAft>
                <a:spcPts val="0"/>
              </a:spcAft>
              <a:buSzPts val="1800"/>
              <a:buChar char="●"/>
            </a:pPr>
            <a:r>
              <a:rPr lang="en"/>
              <a:t>Weakness:</a:t>
            </a:r>
            <a:endParaRPr/>
          </a:p>
          <a:p>
            <a:pPr indent="-317500" lvl="1" marL="914400" rtl="0" algn="l">
              <a:spcBef>
                <a:spcPts val="0"/>
              </a:spcBef>
              <a:spcAft>
                <a:spcPts val="0"/>
              </a:spcAft>
              <a:buSzPts val="1400"/>
              <a:buChar char="○"/>
            </a:pPr>
            <a:r>
              <a:rPr lang="en"/>
              <a:t>Not actually secured</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StegHide</a:t>
            </a:r>
            <a:endParaRPr/>
          </a:p>
          <a:p>
            <a:pPr indent="-317500" lvl="1" marL="914400" rtl="0" algn="l">
              <a:spcBef>
                <a:spcPts val="0"/>
              </a:spcBef>
              <a:spcAft>
                <a:spcPts val="0"/>
              </a:spcAft>
              <a:buSzPts val="1400"/>
              <a:buChar char="○"/>
            </a:pPr>
            <a:r>
              <a:rPr lang="en"/>
              <a:t>OpenStego</a:t>
            </a:r>
            <a:endParaRPr/>
          </a:p>
          <a:p>
            <a:pPr indent="0" lvl="0" marL="0" rtl="0" algn="l">
              <a:spcBef>
                <a:spcPts val="1600"/>
              </a:spcBef>
              <a:spcAft>
                <a:spcPts val="1600"/>
              </a:spcAft>
              <a:buNone/>
            </a:pPr>
            <a:r>
              <a:t/>
            </a:r>
            <a:endParaRPr/>
          </a:p>
        </p:txBody>
      </p:sp>
      <p:pic>
        <p:nvPicPr>
          <p:cNvPr id="135" name="Google Shape;135;p22"/>
          <p:cNvPicPr preferRelativeResize="0"/>
          <p:nvPr/>
        </p:nvPicPr>
        <p:blipFill>
          <a:blip r:embed="rId4">
            <a:alphaModFix/>
          </a:blip>
          <a:stretch>
            <a:fillRect/>
          </a:stretch>
        </p:blipFill>
        <p:spPr>
          <a:xfrm>
            <a:off x="3005050" y="3535075"/>
            <a:ext cx="4758500" cy="118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Cryptology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Hashes</a:t>
            </a:r>
            <a:endParaRPr/>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Represent larger data in smaller form</a:t>
            </a:r>
            <a:endParaRPr/>
          </a:p>
          <a:p>
            <a:pPr indent="-342900" lvl="0" marL="457200" rtl="0" algn="l">
              <a:spcBef>
                <a:spcPts val="0"/>
              </a:spcBef>
              <a:spcAft>
                <a:spcPts val="0"/>
              </a:spcAft>
              <a:buSzPts val="1800"/>
              <a:buChar char="●"/>
            </a:pPr>
            <a:r>
              <a:rPr lang="en"/>
              <a:t>Options:</a:t>
            </a:r>
            <a:endParaRPr/>
          </a:p>
          <a:p>
            <a:pPr indent="-317500" lvl="1" marL="914400" rtl="0" algn="l">
              <a:spcBef>
                <a:spcPts val="0"/>
              </a:spcBef>
              <a:spcAft>
                <a:spcPts val="0"/>
              </a:spcAft>
              <a:buSzPts val="1400"/>
              <a:buChar char="○"/>
            </a:pPr>
            <a:r>
              <a:rPr lang="en"/>
              <a:t>Fuzzy</a:t>
            </a:r>
            <a:endParaRPr/>
          </a:p>
          <a:p>
            <a:pPr indent="-317500" lvl="1" marL="914400" rtl="0" algn="l">
              <a:spcBef>
                <a:spcPts val="0"/>
              </a:spcBef>
              <a:spcAft>
                <a:spcPts val="0"/>
              </a:spcAft>
              <a:buSzPts val="1400"/>
              <a:buChar char="○"/>
            </a:pPr>
            <a:r>
              <a:rPr lang="en"/>
              <a:t>Keyed</a:t>
            </a:r>
            <a:endParaRPr/>
          </a:p>
          <a:p>
            <a:pPr indent="-317500" lvl="1" marL="914400" rtl="0" algn="l">
              <a:spcBef>
                <a:spcPts val="0"/>
              </a:spcBef>
              <a:spcAft>
                <a:spcPts val="0"/>
              </a:spcAft>
              <a:buSzPts val="1400"/>
              <a:buChar char="○"/>
            </a:pPr>
            <a:r>
              <a:rPr lang="en"/>
              <a:t>Salted</a:t>
            </a:r>
            <a:endParaRPr/>
          </a:p>
          <a:p>
            <a:pPr indent="-342900" lvl="0" marL="457200" rtl="0" algn="l">
              <a:spcBef>
                <a:spcPts val="0"/>
              </a:spcBef>
              <a:spcAft>
                <a:spcPts val="0"/>
              </a:spcAft>
              <a:buSzPts val="1800"/>
              <a:buChar char="●"/>
            </a:pPr>
            <a:r>
              <a:rPr lang="en"/>
              <a:t>Weaknesses:</a:t>
            </a:r>
            <a:endParaRPr/>
          </a:p>
          <a:p>
            <a:pPr indent="-317500" lvl="1" marL="914400" rtl="0" algn="l">
              <a:spcBef>
                <a:spcPts val="0"/>
              </a:spcBef>
              <a:spcAft>
                <a:spcPts val="0"/>
              </a:spcAft>
              <a:buSzPts val="1400"/>
              <a:buChar char="○"/>
            </a:pPr>
            <a:r>
              <a:rPr lang="en"/>
              <a:t>Collisions</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Pseudorandom functions</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SHA</a:t>
            </a:r>
            <a:endParaRPr/>
          </a:p>
          <a:p>
            <a:pPr indent="-317500" lvl="1" marL="914400" rtl="0" algn="l">
              <a:spcBef>
                <a:spcPts val="0"/>
              </a:spcBef>
              <a:spcAft>
                <a:spcPts val="0"/>
              </a:spcAft>
              <a:buSzPts val="1400"/>
              <a:buChar char="○"/>
            </a:pPr>
            <a:r>
              <a:rPr lang="en"/>
              <a:t>MD</a:t>
            </a:r>
            <a:endParaRPr/>
          </a:p>
          <a:p>
            <a:pPr indent="-317500" lvl="1" marL="914400" rtl="0" algn="l">
              <a:spcBef>
                <a:spcPts val="0"/>
              </a:spcBef>
              <a:spcAft>
                <a:spcPts val="0"/>
              </a:spcAft>
              <a:buSzPts val="1400"/>
              <a:buChar char="○"/>
            </a:pPr>
            <a:r>
              <a:rPr lang="en"/>
              <a:t>LZJD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Message Authentication Codes (MAC)</a:t>
            </a:r>
            <a:endParaRPr sz="1800"/>
          </a:p>
        </p:txBody>
      </p:sp>
      <p:sp>
        <p:nvSpPr>
          <p:cNvPr id="152" name="Google Shape;152;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Sign messages with a shared key</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Hashes</a:t>
            </a:r>
            <a:endParaRPr/>
          </a:p>
          <a:p>
            <a:pPr indent="-317500" lvl="1" marL="914400" rtl="0" algn="l">
              <a:spcBef>
                <a:spcPts val="0"/>
              </a:spcBef>
              <a:spcAft>
                <a:spcPts val="0"/>
              </a:spcAft>
              <a:buSzPts val="1400"/>
              <a:buChar char="○"/>
            </a:pPr>
            <a:r>
              <a:rPr lang="en"/>
              <a:t>Symmetric Keys</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HMAC</a:t>
            </a:r>
            <a:endParaRPr sz="1800"/>
          </a:p>
          <a:p>
            <a:pPr indent="-317500" lvl="1" marL="914400" rtl="0" algn="l">
              <a:spcBef>
                <a:spcPts val="0"/>
              </a:spcBef>
              <a:spcAft>
                <a:spcPts val="0"/>
              </a:spcAft>
              <a:buSzPts val="1400"/>
              <a:buChar char="○"/>
            </a:pPr>
            <a:r>
              <a:rPr lang="en"/>
              <a:t>CMAC</a:t>
            </a:r>
            <a:endParaRPr/>
          </a:p>
          <a:p>
            <a:pPr indent="-342900" lvl="0" marL="457200" rtl="0" algn="l">
              <a:spcBef>
                <a:spcPts val="0"/>
              </a:spcBef>
              <a:spcAft>
                <a:spcPts val="0"/>
              </a:spcAft>
              <a:buSzPts val="1800"/>
              <a:buChar char="●"/>
            </a:pPr>
            <a:r>
              <a:rPr lang="en"/>
              <a:t>Functions:</a:t>
            </a:r>
            <a:endParaRPr/>
          </a:p>
          <a:p>
            <a:pPr indent="-317500" lvl="1" marL="914400" rtl="0" algn="l">
              <a:spcBef>
                <a:spcPts val="0"/>
              </a:spcBef>
              <a:spcAft>
                <a:spcPts val="0"/>
              </a:spcAft>
              <a:buSzPts val="1400"/>
              <a:buChar char="○"/>
            </a:pPr>
            <a:r>
              <a:rPr lang="en"/>
              <a:t>Generate</a:t>
            </a:r>
            <a:endParaRPr/>
          </a:p>
          <a:p>
            <a:pPr indent="-317500" lvl="1" marL="914400" rtl="0" algn="l">
              <a:spcBef>
                <a:spcPts val="0"/>
              </a:spcBef>
              <a:spcAft>
                <a:spcPts val="0"/>
              </a:spcAft>
              <a:buSzPts val="1400"/>
              <a:buChar char="○"/>
            </a:pPr>
            <a:r>
              <a:rPr lang="en"/>
              <a:t>Sign</a:t>
            </a:r>
            <a:endParaRPr/>
          </a:p>
          <a:p>
            <a:pPr indent="-317500" lvl="1" marL="914400" rtl="0" algn="l">
              <a:spcBef>
                <a:spcPts val="0"/>
              </a:spcBef>
              <a:spcAft>
                <a:spcPts val="0"/>
              </a:spcAft>
              <a:buSzPts val="1400"/>
              <a:buChar char="○"/>
            </a:pPr>
            <a:r>
              <a:rPr lang="en"/>
              <a:t>Verify</a:t>
            </a:r>
            <a:endParaRPr/>
          </a:p>
        </p:txBody>
      </p:sp>
      <p:sp>
        <p:nvSpPr>
          <p:cNvPr id="153" name="Google Shape;153;p25"/>
          <p:cNvSpPr txBox="1"/>
          <p:nvPr>
            <p:ph type="title"/>
          </p:nvPr>
        </p:nvSpPr>
        <p:spPr>
          <a:xfrm>
            <a:off x="45720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Digital Signatures (DS)</a:t>
            </a:r>
            <a:endParaRPr sz="1800"/>
          </a:p>
        </p:txBody>
      </p:sp>
      <p:sp>
        <p:nvSpPr>
          <p:cNvPr id="154" name="Google Shape;154;p25"/>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Sign messages with a private key</a:t>
            </a:r>
            <a:endParaRPr/>
          </a:p>
          <a:p>
            <a:pPr indent="-317500" lvl="1" marL="914400" rtl="0" algn="l">
              <a:spcBef>
                <a:spcPts val="0"/>
              </a:spcBef>
              <a:spcAft>
                <a:spcPts val="0"/>
              </a:spcAft>
              <a:buSzPts val="1400"/>
              <a:buChar char="○"/>
            </a:pPr>
            <a:r>
              <a:rPr lang="en"/>
              <a:t>Guarantee Non-repudiation</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Modular Arithmetic and ECC</a:t>
            </a:r>
            <a:endParaRPr/>
          </a:p>
          <a:p>
            <a:pPr indent="-317500" lvl="1" marL="914400" rtl="0" algn="l">
              <a:spcBef>
                <a:spcPts val="0"/>
              </a:spcBef>
              <a:spcAft>
                <a:spcPts val="0"/>
              </a:spcAft>
              <a:buSzPts val="1400"/>
              <a:buChar char="○"/>
            </a:pPr>
            <a:r>
              <a:rPr lang="en"/>
              <a:t>Asymmetric Keys</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RSA/DSA</a:t>
            </a:r>
            <a:endParaRPr/>
          </a:p>
          <a:p>
            <a:pPr indent="-317500" lvl="1" marL="914400" rtl="0" algn="l">
              <a:spcBef>
                <a:spcPts val="0"/>
              </a:spcBef>
              <a:spcAft>
                <a:spcPts val="0"/>
              </a:spcAft>
              <a:buSzPts val="1400"/>
              <a:buChar char="○"/>
            </a:pPr>
            <a:r>
              <a:rPr lang="en"/>
              <a:t>El Gamal</a:t>
            </a:r>
            <a:endParaRPr/>
          </a:p>
          <a:p>
            <a:pPr indent="-342900" lvl="0" marL="457200" rtl="0" algn="l">
              <a:spcBef>
                <a:spcPts val="0"/>
              </a:spcBef>
              <a:spcAft>
                <a:spcPts val="0"/>
              </a:spcAft>
              <a:buSzPts val="1800"/>
              <a:buChar char="●"/>
            </a:pPr>
            <a:r>
              <a:rPr lang="en" sz="1800"/>
              <a:t>Functions:</a:t>
            </a:r>
            <a:endParaRPr sz="1800"/>
          </a:p>
          <a:p>
            <a:pPr indent="-317500" lvl="1" marL="914400" rtl="0" algn="l">
              <a:spcBef>
                <a:spcPts val="0"/>
              </a:spcBef>
              <a:spcAft>
                <a:spcPts val="0"/>
              </a:spcAft>
              <a:buSzPts val="1400"/>
              <a:buChar char="○"/>
            </a:pPr>
            <a:r>
              <a:rPr lang="en"/>
              <a:t>Generate</a:t>
            </a:r>
            <a:endParaRPr/>
          </a:p>
          <a:p>
            <a:pPr indent="-317500" lvl="1" marL="914400" rtl="0" algn="l">
              <a:spcBef>
                <a:spcPts val="0"/>
              </a:spcBef>
              <a:spcAft>
                <a:spcPts val="0"/>
              </a:spcAft>
              <a:buSzPts val="1400"/>
              <a:buChar char="○"/>
            </a:pPr>
            <a:r>
              <a:rPr lang="en"/>
              <a:t>Sign</a:t>
            </a:r>
            <a:endParaRPr/>
          </a:p>
          <a:p>
            <a:pPr indent="-317500" lvl="1" marL="914400" rtl="0" algn="l">
              <a:spcBef>
                <a:spcPts val="0"/>
              </a:spcBef>
              <a:spcAft>
                <a:spcPts val="0"/>
              </a:spcAft>
              <a:buSzPts val="1400"/>
              <a:buChar char="○"/>
            </a:pPr>
            <a:r>
              <a:rPr lang="en"/>
              <a:t>Verify</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220525" y="2195725"/>
            <a:ext cx="8765400" cy="281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Encryption Standard (AES)</a:t>
            </a:r>
            <a:endParaRPr/>
          </a:p>
        </p:txBody>
      </p:sp>
      <p:sp>
        <p:nvSpPr>
          <p:cNvPr id="161" name="Google Shape;161;p26"/>
          <p:cNvSpPr txBox="1"/>
          <p:nvPr>
            <p:ph idx="1" type="body"/>
          </p:nvPr>
        </p:nvSpPr>
        <p:spPr>
          <a:xfrm>
            <a:off x="311700" y="1152475"/>
            <a:ext cx="8520600" cy="102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a specification for the encryption of electronic data with shared keys</a:t>
            </a:r>
            <a:endParaRPr/>
          </a:p>
          <a:p>
            <a:pPr indent="-342900" lvl="0" marL="457200" rtl="0" algn="l">
              <a:spcBef>
                <a:spcPts val="0"/>
              </a:spcBef>
              <a:spcAft>
                <a:spcPts val="0"/>
              </a:spcAft>
              <a:buSzPts val="1800"/>
              <a:buChar char="●"/>
            </a:pPr>
            <a:r>
              <a:rPr lang="en"/>
              <a:t>Types:</a:t>
            </a:r>
            <a:endParaRPr/>
          </a:p>
        </p:txBody>
      </p:sp>
      <p:pic>
        <p:nvPicPr>
          <p:cNvPr descr="ECB encryption.svg" id="162" name="Google Shape;162;p26"/>
          <p:cNvPicPr preferRelativeResize="0"/>
          <p:nvPr/>
        </p:nvPicPr>
        <p:blipFill>
          <a:blip r:embed="rId3">
            <a:alphaModFix/>
          </a:blip>
          <a:stretch>
            <a:fillRect/>
          </a:stretch>
        </p:blipFill>
        <p:spPr>
          <a:xfrm>
            <a:off x="158063" y="2175175"/>
            <a:ext cx="2976576" cy="1459749"/>
          </a:xfrm>
          <a:prstGeom prst="rect">
            <a:avLst/>
          </a:prstGeom>
          <a:noFill/>
          <a:ln>
            <a:noFill/>
          </a:ln>
        </p:spPr>
      </p:pic>
      <p:pic>
        <p:nvPicPr>
          <p:cNvPr descr="ECB decryption.svg" id="163" name="Google Shape;163;p26"/>
          <p:cNvPicPr preferRelativeResize="0"/>
          <p:nvPr/>
        </p:nvPicPr>
        <p:blipFill>
          <a:blip r:embed="rId4">
            <a:alphaModFix/>
          </a:blip>
          <a:stretch>
            <a:fillRect/>
          </a:stretch>
        </p:blipFill>
        <p:spPr>
          <a:xfrm>
            <a:off x="158063" y="3552676"/>
            <a:ext cx="2976576" cy="1459749"/>
          </a:xfrm>
          <a:prstGeom prst="rect">
            <a:avLst/>
          </a:prstGeom>
          <a:noFill/>
          <a:ln>
            <a:noFill/>
          </a:ln>
        </p:spPr>
      </p:pic>
      <p:pic>
        <p:nvPicPr>
          <p:cNvPr descr="CBC encryption.svg" id="164" name="Google Shape;164;p26"/>
          <p:cNvPicPr preferRelativeResize="0"/>
          <p:nvPr/>
        </p:nvPicPr>
        <p:blipFill>
          <a:blip r:embed="rId5">
            <a:alphaModFix/>
          </a:blip>
          <a:stretch>
            <a:fillRect/>
          </a:stretch>
        </p:blipFill>
        <p:spPr>
          <a:xfrm>
            <a:off x="3182238" y="2175182"/>
            <a:ext cx="2390100" cy="1377493"/>
          </a:xfrm>
          <a:prstGeom prst="rect">
            <a:avLst/>
          </a:prstGeom>
          <a:noFill/>
          <a:ln>
            <a:noFill/>
          </a:ln>
        </p:spPr>
      </p:pic>
      <p:pic>
        <p:nvPicPr>
          <p:cNvPr descr="CBC decryption.svg" id="165" name="Google Shape;165;p26"/>
          <p:cNvPicPr preferRelativeResize="0"/>
          <p:nvPr/>
        </p:nvPicPr>
        <p:blipFill>
          <a:blip r:embed="rId6">
            <a:alphaModFix/>
          </a:blip>
          <a:stretch>
            <a:fillRect/>
          </a:stretch>
        </p:blipFill>
        <p:spPr>
          <a:xfrm>
            <a:off x="3182238" y="3634925"/>
            <a:ext cx="2390112" cy="1377500"/>
          </a:xfrm>
          <a:prstGeom prst="rect">
            <a:avLst/>
          </a:prstGeom>
          <a:noFill/>
          <a:ln>
            <a:noFill/>
          </a:ln>
        </p:spPr>
      </p:pic>
      <p:pic>
        <p:nvPicPr>
          <p:cNvPr descr="CTR encryption 2.svg" id="166" name="Google Shape;166;p26"/>
          <p:cNvPicPr preferRelativeResize="0"/>
          <p:nvPr/>
        </p:nvPicPr>
        <p:blipFill>
          <a:blip r:embed="rId7">
            <a:alphaModFix/>
          </a:blip>
          <a:stretch>
            <a:fillRect/>
          </a:stretch>
        </p:blipFill>
        <p:spPr>
          <a:xfrm>
            <a:off x="5572338" y="2195734"/>
            <a:ext cx="3318850" cy="1336378"/>
          </a:xfrm>
          <a:prstGeom prst="rect">
            <a:avLst/>
          </a:prstGeom>
          <a:noFill/>
          <a:ln>
            <a:noFill/>
          </a:ln>
        </p:spPr>
      </p:pic>
      <p:pic>
        <p:nvPicPr>
          <p:cNvPr descr="CTR decryption 2.svg" id="167" name="Google Shape;167;p26"/>
          <p:cNvPicPr preferRelativeResize="0"/>
          <p:nvPr/>
        </p:nvPicPr>
        <p:blipFill>
          <a:blip r:embed="rId8">
            <a:alphaModFix/>
          </a:blip>
          <a:stretch>
            <a:fillRect/>
          </a:stretch>
        </p:blipFill>
        <p:spPr>
          <a:xfrm>
            <a:off x="5572338" y="3614363"/>
            <a:ext cx="3318842" cy="133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Rivest, Shamir, Adleman (RSA)</a:t>
            </a:r>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Public key encryption and decryption.</a:t>
            </a:r>
            <a:endParaRPr/>
          </a:p>
          <a:p>
            <a:pPr indent="-342900" lvl="0" marL="457200" rtl="0" algn="l">
              <a:spcBef>
                <a:spcPts val="0"/>
              </a:spcBef>
              <a:spcAft>
                <a:spcPts val="0"/>
              </a:spcAft>
              <a:buSzPts val="1800"/>
              <a:buChar char="●"/>
            </a:pPr>
            <a:r>
              <a:rPr lang="en"/>
              <a:t>Creation (stolen from wikipedia):</a:t>
            </a:r>
            <a:endParaRPr/>
          </a:p>
          <a:p>
            <a:pPr indent="-317500" lvl="1" marL="914400" rtl="0" algn="l">
              <a:spcBef>
                <a:spcPts val="0"/>
              </a:spcBef>
              <a:spcAft>
                <a:spcPts val="0"/>
              </a:spcAft>
              <a:buSzPts val="1400"/>
              <a:buChar char="○"/>
            </a:pPr>
            <a:r>
              <a:rPr lang="en"/>
              <a:t>Choose two distinct prime numbers </a:t>
            </a:r>
            <a:r>
              <a:rPr b="1" lang="en">
                <a:solidFill>
                  <a:schemeClr val="accent2"/>
                </a:solidFill>
              </a:rPr>
              <a:t>p</a:t>
            </a:r>
            <a:r>
              <a:rPr lang="en"/>
              <a:t> and </a:t>
            </a:r>
            <a:r>
              <a:rPr b="1" lang="en">
                <a:solidFill>
                  <a:schemeClr val="accent2"/>
                </a:solidFill>
              </a:rPr>
              <a:t>q</a:t>
            </a:r>
            <a:r>
              <a:rPr lang="en"/>
              <a:t>.</a:t>
            </a:r>
            <a:endParaRPr/>
          </a:p>
          <a:p>
            <a:pPr indent="-317500" lvl="1" marL="914400" rtl="0" algn="l">
              <a:spcBef>
                <a:spcPts val="0"/>
              </a:spcBef>
              <a:spcAft>
                <a:spcPts val="0"/>
              </a:spcAft>
              <a:buSzPts val="1400"/>
              <a:buChar char="○"/>
            </a:pPr>
            <a:r>
              <a:rPr lang="en"/>
              <a:t>Compute </a:t>
            </a:r>
            <a:r>
              <a:rPr b="1" lang="en">
                <a:solidFill>
                  <a:schemeClr val="accent2"/>
                </a:solidFill>
              </a:rPr>
              <a:t>n</a:t>
            </a:r>
            <a:r>
              <a:rPr lang="en">
                <a:solidFill>
                  <a:schemeClr val="accent2"/>
                </a:solidFill>
              </a:rPr>
              <a:t> </a:t>
            </a:r>
            <a:r>
              <a:rPr lang="en"/>
              <a:t>= pq.</a:t>
            </a:r>
            <a:endParaRPr/>
          </a:p>
          <a:p>
            <a:pPr indent="-317500" lvl="1" marL="914400" rtl="0" algn="l">
              <a:spcBef>
                <a:spcPts val="0"/>
              </a:spcBef>
              <a:spcAft>
                <a:spcPts val="0"/>
              </a:spcAft>
              <a:buSzPts val="1400"/>
              <a:buChar char="○"/>
            </a:pPr>
            <a:r>
              <a:rPr lang="en"/>
              <a:t>Compute λ(n), where λ is Carmichael's totient function. Since n = pq, λ(n) = lcm(λ(p),λ(q)), and since p and q are prime, λ(p) = φ(p) = p − 1 and likewise λ(q) = q − 1. Hence </a:t>
            </a:r>
            <a:r>
              <a:rPr b="1" lang="en">
                <a:solidFill>
                  <a:schemeClr val="accent2"/>
                </a:solidFill>
              </a:rPr>
              <a:t>λ(n)</a:t>
            </a:r>
            <a:r>
              <a:rPr lang="en"/>
              <a:t> = lcm(p − 1, q − 1).</a:t>
            </a:r>
            <a:endParaRPr/>
          </a:p>
          <a:p>
            <a:pPr indent="-317500" lvl="1" marL="914400" rtl="0" algn="l">
              <a:spcBef>
                <a:spcPts val="0"/>
              </a:spcBef>
              <a:spcAft>
                <a:spcPts val="0"/>
              </a:spcAft>
              <a:buSzPts val="1400"/>
              <a:buChar char="○"/>
            </a:pPr>
            <a:r>
              <a:rPr lang="en"/>
              <a:t>Choose an integer </a:t>
            </a:r>
            <a:r>
              <a:rPr b="1" lang="en">
                <a:solidFill>
                  <a:schemeClr val="accent2"/>
                </a:solidFill>
              </a:rPr>
              <a:t>e</a:t>
            </a:r>
            <a:r>
              <a:rPr lang="en"/>
              <a:t> such that 1 &lt; e &lt; λ(n) and gcd(e, λ(n)) = 1; that is, e and λ(n) are coprime.</a:t>
            </a:r>
            <a:endParaRPr/>
          </a:p>
          <a:p>
            <a:pPr indent="-317500" lvl="1" marL="914400" rtl="0" algn="l">
              <a:spcBef>
                <a:spcPts val="0"/>
              </a:spcBef>
              <a:spcAft>
                <a:spcPts val="0"/>
              </a:spcAft>
              <a:buSzPts val="1400"/>
              <a:buChar char="○"/>
            </a:pPr>
            <a:r>
              <a:rPr lang="en"/>
              <a:t>e is released as part of the public key.</a:t>
            </a:r>
            <a:endParaRPr/>
          </a:p>
          <a:p>
            <a:pPr indent="-317500" lvl="1" marL="914400" rtl="0" algn="l">
              <a:spcBef>
                <a:spcPts val="0"/>
              </a:spcBef>
              <a:spcAft>
                <a:spcPts val="0"/>
              </a:spcAft>
              <a:buSzPts val="1400"/>
              <a:buChar char="○"/>
            </a:pPr>
            <a:r>
              <a:rPr lang="en"/>
              <a:t>Determine </a:t>
            </a:r>
            <a:r>
              <a:rPr b="1" lang="en">
                <a:solidFill>
                  <a:schemeClr val="accent2"/>
                </a:solidFill>
              </a:rPr>
              <a:t>d</a:t>
            </a:r>
            <a:r>
              <a:rPr lang="en"/>
              <a:t> as d ≡ e−1 (mod λ(n)); that is, d is the modular multiplicative inverse of e modulo λ(n).</a:t>
            </a:r>
            <a:endParaRPr/>
          </a:p>
          <a:p>
            <a:pPr indent="-317500" lvl="1" marL="914400" rtl="0" algn="l">
              <a:spcBef>
                <a:spcPts val="0"/>
              </a:spcBef>
              <a:spcAft>
                <a:spcPts val="0"/>
              </a:spcAft>
              <a:buSzPts val="1400"/>
              <a:buChar char="○"/>
            </a:pPr>
            <a:r>
              <a:rPr lang="en"/>
              <a:t>d is kept secret as the private key exponent.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p:nvPr/>
        </p:nvSpPr>
        <p:spPr>
          <a:xfrm>
            <a:off x="2733525" y="1561475"/>
            <a:ext cx="2085900" cy="1010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Rivest, Shamir, Adleman (RSA) (cont.)</a:t>
            </a:r>
            <a:endParaRPr/>
          </a:p>
        </p:txBody>
      </p:sp>
      <p:sp>
        <p:nvSpPr>
          <p:cNvPr id="180" name="Google Shape;180;p28"/>
          <p:cNvSpPr txBox="1"/>
          <p:nvPr>
            <p:ph idx="1" type="body"/>
          </p:nvPr>
        </p:nvSpPr>
        <p:spPr>
          <a:xfrm>
            <a:off x="311700" y="1152475"/>
            <a:ext cx="8520600" cy="19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(also stolen from wikipedia):</a:t>
            </a:r>
            <a:endParaRPr/>
          </a:p>
          <a:p>
            <a:pPr indent="-317500" lvl="1" marL="914400" rtl="0" algn="l">
              <a:spcBef>
                <a:spcPts val="0"/>
              </a:spcBef>
              <a:spcAft>
                <a:spcPts val="0"/>
              </a:spcAft>
              <a:buSzPts val="1400"/>
              <a:buChar char="○"/>
            </a:pPr>
            <a:r>
              <a:rPr lang="en"/>
              <a:t>Encryption:</a:t>
            </a:r>
            <a:endParaRPr/>
          </a:p>
          <a:p>
            <a:pPr indent="-317500" lvl="1" marL="914400" rtl="0" algn="l">
              <a:spcBef>
                <a:spcPts val="0"/>
              </a:spcBef>
              <a:spcAft>
                <a:spcPts val="0"/>
              </a:spcAft>
              <a:buSzPts val="1400"/>
              <a:buChar char="○"/>
            </a:pPr>
            <a:r>
              <a:rPr lang="en"/>
              <a:t>Decryption:</a:t>
            </a:r>
            <a:endParaRPr/>
          </a:p>
          <a:p>
            <a:pPr indent="-317500" lvl="1" marL="914400" rtl="0" algn="l">
              <a:spcBef>
                <a:spcPts val="0"/>
              </a:spcBef>
              <a:spcAft>
                <a:spcPts val="0"/>
              </a:spcAft>
              <a:buSzPts val="1400"/>
              <a:buChar char="○"/>
            </a:pPr>
            <a:r>
              <a:rPr lang="en"/>
              <a:t>Total:</a:t>
            </a:r>
            <a:endParaRPr/>
          </a:p>
          <a:p>
            <a:pPr indent="-317500" lvl="1" marL="914400" rtl="0" algn="l">
              <a:spcBef>
                <a:spcPts val="0"/>
              </a:spcBef>
              <a:spcAft>
                <a:spcPts val="0"/>
              </a:spcAft>
              <a:buSzPts val="1400"/>
              <a:buChar char="○"/>
            </a:pPr>
            <a:r>
              <a:rPr lang="en"/>
              <a:t>Total, reverse:</a:t>
            </a:r>
            <a:endParaRPr/>
          </a:p>
          <a:p>
            <a:pPr indent="-342900" lvl="0" marL="457200" rtl="0" algn="l">
              <a:spcBef>
                <a:spcPts val="0"/>
              </a:spcBef>
              <a:spcAft>
                <a:spcPts val="0"/>
              </a:spcAft>
              <a:buSzPts val="1800"/>
              <a:buChar char="●"/>
            </a:pPr>
            <a:r>
              <a:rPr lang="en"/>
              <a:t>Any problems?</a:t>
            </a:r>
            <a:endParaRPr/>
          </a:p>
          <a:p>
            <a:pPr indent="-317500" lvl="1" marL="914400" rtl="0" algn="l">
              <a:spcBef>
                <a:spcPts val="0"/>
              </a:spcBef>
              <a:spcAft>
                <a:spcPts val="0"/>
              </a:spcAft>
              <a:buClr>
                <a:schemeClr val="accent5"/>
              </a:buClr>
              <a:buSzPts val="1400"/>
              <a:buFont typeface="Caveat"/>
              <a:buChar char="○"/>
            </a:pPr>
            <a:r>
              <a:rPr lang="en">
                <a:solidFill>
                  <a:schemeClr val="accent5"/>
                </a:solidFill>
                <a:latin typeface="Caveat"/>
                <a:ea typeface="Caveat"/>
                <a:cs typeface="Caveat"/>
                <a:sym typeface="Caveat"/>
              </a:rPr>
              <a:t>s</a:t>
            </a:r>
            <a:r>
              <a:rPr lang="en">
                <a:solidFill>
                  <a:schemeClr val="accent5"/>
                </a:solidFill>
                <a:latin typeface="Caveat"/>
                <a:ea typeface="Caveat"/>
                <a:cs typeface="Caveat"/>
                <a:sym typeface="Caveat"/>
              </a:rPr>
              <a:t>o many - anna</a:t>
            </a:r>
            <a:endParaRPr>
              <a:solidFill>
                <a:schemeClr val="accent5"/>
              </a:solidFill>
              <a:latin typeface="Caveat"/>
              <a:ea typeface="Caveat"/>
              <a:cs typeface="Caveat"/>
              <a:sym typeface="Caveat"/>
            </a:endParaRPr>
          </a:p>
        </p:txBody>
      </p:sp>
      <p:pic>
        <p:nvPicPr>
          <p:cNvPr id="181" name="Google Shape;181;p28"/>
          <p:cNvPicPr preferRelativeResize="0"/>
          <p:nvPr/>
        </p:nvPicPr>
        <p:blipFill>
          <a:blip r:embed="rId3">
            <a:alphaModFix/>
          </a:blip>
          <a:stretch>
            <a:fillRect/>
          </a:stretch>
        </p:blipFill>
        <p:spPr>
          <a:xfrm>
            <a:off x="2733675" y="1561475"/>
            <a:ext cx="1390650" cy="219075"/>
          </a:xfrm>
          <a:prstGeom prst="rect">
            <a:avLst/>
          </a:prstGeom>
          <a:noFill/>
          <a:ln>
            <a:noFill/>
          </a:ln>
        </p:spPr>
      </p:pic>
      <p:pic>
        <p:nvPicPr>
          <p:cNvPr id="182" name="Google Shape;182;p28"/>
          <p:cNvPicPr preferRelativeResize="0"/>
          <p:nvPr/>
        </p:nvPicPr>
        <p:blipFill>
          <a:blip r:embed="rId4">
            <a:alphaModFix/>
          </a:blip>
          <a:stretch>
            <a:fillRect/>
          </a:stretch>
        </p:blipFill>
        <p:spPr>
          <a:xfrm>
            <a:off x="2733675" y="1780563"/>
            <a:ext cx="2085975" cy="238125"/>
          </a:xfrm>
          <a:prstGeom prst="rect">
            <a:avLst/>
          </a:prstGeom>
          <a:noFill/>
          <a:ln>
            <a:noFill/>
          </a:ln>
        </p:spPr>
      </p:pic>
      <p:pic>
        <p:nvPicPr>
          <p:cNvPr id="183" name="Google Shape;183;p28"/>
          <p:cNvPicPr preferRelativeResize="0"/>
          <p:nvPr/>
        </p:nvPicPr>
        <p:blipFill>
          <a:blip r:embed="rId5">
            <a:alphaModFix/>
          </a:blip>
          <a:stretch>
            <a:fillRect/>
          </a:stretch>
        </p:blipFill>
        <p:spPr>
          <a:xfrm>
            <a:off x="2733675" y="2052438"/>
            <a:ext cx="1685925" cy="238125"/>
          </a:xfrm>
          <a:prstGeom prst="rect">
            <a:avLst/>
          </a:prstGeom>
          <a:noFill/>
          <a:ln>
            <a:noFill/>
          </a:ln>
        </p:spPr>
      </p:pic>
      <p:pic>
        <p:nvPicPr>
          <p:cNvPr id="184" name="Google Shape;184;p28"/>
          <p:cNvPicPr preferRelativeResize="0"/>
          <p:nvPr/>
        </p:nvPicPr>
        <p:blipFill>
          <a:blip r:embed="rId6">
            <a:alphaModFix/>
          </a:blip>
          <a:stretch>
            <a:fillRect/>
          </a:stretch>
        </p:blipFill>
        <p:spPr>
          <a:xfrm>
            <a:off x="2733675" y="2324300"/>
            <a:ext cx="1685925" cy="23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Exchange</a:t>
            </a:r>
            <a:endParaRPr/>
          </a:p>
        </p:txBody>
      </p:sp>
      <p:sp>
        <p:nvSpPr>
          <p:cNvPr id="190" name="Google Shape;19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Diffie-Hellman</a:t>
            </a:r>
            <a:endParaRPr/>
          </a:p>
          <a:p>
            <a:pPr indent="-342900" lvl="0" marL="457200" rtl="0" algn="l">
              <a:spcBef>
                <a:spcPts val="0"/>
              </a:spcBef>
              <a:spcAft>
                <a:spcPts val="0"/>
              </a:spcAft>
              <a:buSzPts val="1800"/>
              <a:buChar char="●"/>
            </a:pPr>
            <a:r>
              <a:rPr lang="en"/>
              <a:t>Needham-Schroeder</a:t>
            </a:r>
            <a:endParaRPr/>
          </a:p>
          <a:p>
            <a:pPr indent="-317500" lvl="1" marL="914400" rtl="0" algn="l">
              <a:spcBef>
                <a:spcPts val="0"/>
              </a:spcBef>
              <a:spcAft>
                <a:spcPts val="0"/>
              </a:spcAft>
              <a:buSzPts val="1400"/>
              <a:buChar char="○"/>
            </a:pPr>
            <a:r>
              <a:rPr lang="en"/>
              <a:t>Needham-Schroeder-Lowe</a:t>
            </a:r>
            <a:endParaRPr/>
          </a:p>
        </p:txBody>
      </p:sp>
      <p:pic>
        <p:nvPicPr>
          <p:cNvPr id="191" name="Google Shape;191;p29"/>
          <p:cNvPicPr preferRelativeResize="0"/>
          <p:nvPr/>
        </p:nvPicPr>
        <p:blipFill>
          <a:blip r:embed="rId3">
            <a:alphaModFix/>
          </a:blip>
          <a:stretch>
            <a:fillRect/>
          </a:stretch>
        </p:blipFill>
        <p:spPr>
          <a:xfrm>
            <a:off x="5643250" y="431037"/>
            <a:ext cx="3028325" cy="4281426"/>
          </a:xfrm>
          <a:prstGeom prst="rect">
            <a:avLst/>
          </a:prstGeom>
          <a:noFill/>
          <a:ln>
            <a:noFill/>
          </a:ln>
        </p:spPr>
      </p:pic>
      <p:pic>
        <p:nvPicPr>
          <p:cNvPr id="192" name="Google Shape;192;p29"/>
          <p:cNvPicPr preferRelativeResize="0"/>
          <p:nvPr/>
        </p:nvPicPr>
        <p:blipFill>
          <a:blip r:embed="rId4">
            <a:alphaModFix/>
          </a:blip>
          <a:stretch>
            <a:fillRect/>
          </a:stretch>
        </p:blipFill>
        <p:spPr>
          <a:xfrm>
            <a:off x="738200" y="2214746"/>
            <a:ext cx="4373175" cy="2623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Common Challenges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Stego</a:t>
            </a:r>
            <a:endParaRPr/>
          </a:p>
        </p:txBody>
      </p:sp>
      <p:sp>
        <p:nvSpPr>
          <p:cNvPr id="203" name="Google Shape;20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Types</a:t>
            </a:r>
            <a:endParaRPr/>
          </a:p>
          <a:p>
            <a:pPr indent="-317500" lvl="1" marL="914400" rtl="0" algn="l">
              <a:spcBef>
                <a:spcPts val="0"/>
              </a:spcBef>
              <a:spcAft>
                <a:spcPts val="0"/>
              </a:spcAft>
              <a:buSzPts val="1400"/>
              <a:buChar char="○"/>
            </a:pPr>
            <a:r>
              <a:rPr lang="en"/>
              <a:t>Spectrogram</a:t>
            </a:r>
            <a:endParaRPr/>
          </a:p>
          <a:p>
            <a:pPr indent="-317500" lvl="1" marL="914400" rtl="0" algn="l">
              <a:spcBef>
                <a:spcPts val="0"/>
              </a:spcBef>
              <a:spcAft>
                <a:spcPts val="0"/>
              </a:spcAft>
              <a:buSzPts val="1400"/>
              <a:buChar char="○"/>
            </a:pPr>
            <a:r>
              <a:rPr lang="en"/>
              <a:t>LSB</a:t>
            </a:r>
            <a:endParaRPr/>
          </a:p>
          <a:p>
            <a:pPr indent="-317500" lvl="1" marL="914400" rtl="0" algn="l">
              <a:spcBef>
                <a:spcPts val="0"/>
              </a:spcBef>
              <a:spcAft>
                <a:spcPts val="0"/>
              </a:spcAft>
              <a:buSzPts val="1400"/>
              <a:buChar char="○"/>
            </a:pPr>
            <a:r>
              <a:rPr lang="en"/>
              <a:t>MSB</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StegHide</a:t>
            </a:r>
            <a:endParaRPr/>
          </a:p>
          <a:p>
            <a:pPr indent="-317500" lvl="1" marL="914400" rtl="0" algn="l">
              <a:spcBef>
                <a:spcPts val="0"/>
              </a:spcBef>
              <a:spcAft>
                <a:spcPts val="0"/>
              </a:spcAft>
              <a:buSzPts val="1400"/>
              <a:buChar char="○"/>
            </a:pPr>
            <a:r>
              <a:rPr lang="en"/>
              <a:t>OpenStego</a:t>
            </a:r>
            <a:endParaRPr/>
          </a:p>
          <a:p>
            <a:pPr indent="-317500" lvl="1" marL="914400" rtl="0" algn="l">
              <a:spcBef>
                <a:spcPts val="0"/>
              </a:spcBef>
              <a:spcAft>
                <a:spcPts val="0"/>
              </a:spcAft>
              <a:buSzPts val="1400"/>
              <a:buChar char="○"/>
            </a:pPr>
            <a:r>
              <a:rPr lang="en"/>
              <a:t>StegoVeritas</a:t>
            </a:r>
            <a:endParaRPr/>
          </a:p>
          <a:p>
            <a:pPr indent="-342900" lvl="0" marL="457200" rtl="0" algn="l">
              <a:spcBef>
                <a:spcPts val="0"/>
              </a:spcBef>
              <a:spcAft>
                <a:spcPts val="0"/>
              </a:spcAft>
              <a:buSzPts val="1800"/>
              <a:buChar char="●"/>
            </a:pPr>
            <a:r>
              <a:rPr lang="en"/>
              <a:t>That’s it.</a:t>
            </a:r>
            <a:endParaRPr/>
          </a:p>
          <a:p>
            <a:pPr indent="-342900" lvl="0" marL="457200" rtl="0" algn="l">
              <a:spcBef>
                <a:spcPts val="0"/>
              </a:spcBef>
              <a:spcAft>
                <a:spcPts val="0"/>
              </a:spcAft>
              <a:buSzPts val="1800"/>
              <a:buChar char="●"/>
            </a:pPr>
            <a:r>
              <a:rPr lang="en"/>
              <a:t>There’s nothing else I want to talk about.</a:t>
            </a:r>
            <a:endParaRPr/>
          </a:p>
          <a:p>
            <a:pPr indent="-342900" lvl="0" marL="457200" rtl="0" algn="l">
              <a:spcBef>
                <a:spcPts val="0"/>
              </a:spcBef>
              <a:spcAft>
                <a:spcPts val="0"/>
              </a:spcAft>
              <a:buSzPts val="1800"/>
              <a:buChar char="●"/>
            </a:pPr>
            <a:r>
              <a:rPr lang="en"/>
              <a:t>Oh, you have a question?</a:t>
            </a:r>
            <a:endParaRPr/>
          </a:p>
          <a:p>
            <a:pPr indent="-342900" lvl="0" marL="457200" rtl="0" algn="l">
              <a:spcBef>
                <a:spcPts val="0"/>
              </a:spcBef>
              <a:spcAft>
                <a:spcPts val="0"/>
              </a:spcAft>
              <a:buSzPts val="1800"/>
              <a:buChar char="●"/>
            </a:pPr>
            <a:r>
              <a:rPr lang="en"/>
              <a:t>No, go away.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I’m Covering</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Cryptology, </a:t>
            </a:r>
            <a:r>
              <a:rPr lang="en"/>
              <a:t>Mathematics</a:t>
            </a:r>
            <a:endParaRPr/>
          </a:p>
          <a:p>
            <a:pPr indent="-342900" lvl="0" marL="457200" rtl="0" algn="l">
              <a:spcBef>
                <a:spcPts val="0"/>
              </a:spcBef>
              <a:spcAft>
                <a:spcPts val="0"/>
              </a:spcAft>
              <a:buSzPts val="1800"/>
              <a:buChar char="●"/>
            </a:pPr>
            <a:r>
              <a:rPr lang="en"/>
              <a:t>Ancient Cryptology</a:t>
            </a:r>
            <a:endParaRPr/>
          </a:p>
          <a:p>
            <a:pPr indent="-317500" lvl="1" marL="914400" rtl="0" algn="l">
              <a:spcBef>
                <a:spcPts val="0"/>
              </a:spcBef>
              <a:spcAft>
                <a:spcPts val="0"/>
              </a:spcAft>
              <a:buSzPts val="1400"/>
              <a:buChar char="○"/>
            </a:pPr>
            <a:r>
              <a:rPr lang="en"/>
              <a:t>Encodings</a:t>
            </a:r>
            <a:r>
              <a:rPr lang="en"/>
              <a:t>, Ciphers, Steganography</a:t>
            </a:r>
            <a:endParaRPr/>
          </a:p>
          <a:p>
            <a:pPr indent="-342900" lvl="0" marL="457200" rtl="0" algn="l">
              <a:spcBef>
                <a:spcPts val="0"/>
              </a:spcBef>
              <a:spcAft>
                <a:spcPts val="0"/>
              </a:spcAft>
              <a:buSzPts val="1800"/>
              <a:buChar char="●"/>
            </a:pPr>
            <a:r>
              <a:rPr lang="en"/>
              <a:t>Modern Cryptology</a:t>
            </a:r>
            <a:endParaRPr/>
          </a:p>
          <a:p>
            <a:pPr indent="-317500" lvl="1" marL="914400" rtl="0" algn="l">
              <a:spcBef>
                <a:spcPts val="0"/>
              </a:spcBef>
              <a:spcAft>
                <a:spcPts val="0"/>
              </a:spcAft>
              <a:buSzPts val="1400"/>
              <a:buChar char="○"/>
            </a:pPr>
            <a:r>
              <a:rPr lang="en"/>
              <a:t>Hashes, Message Authentication, Encryption, Key Exchange</a:t>
            </a:r>
            <a:endParaRPr/>
          </a:p>
          <a:p>
            <a:pPr indent="-342900" lvl="0" marL="457200" rtl="0" algn="l">
              <a:spcBef>
                <a:spcPts val="0"/>
              </a:spcBef>
              <a:spcAft>
                <a:spcPts val="0"/>
              </a:spcAft>
              <a:buSzPts val="1800"/>
              <a:buChar char="●"/>
            </a:pPr>
            <a:r>
              <a:rPr lang="en"/>
              <a:t>Applications</a:t>
            </a:r>
            <a:endParaRPr/>
          </a:p>
          <a:p>
            <a:pPr indent="-317500" lvl="1" marL="914400" rtl="0" algn="l">
              <a:spcBef>
                <a:spcPts val="0"/>
              </a:spcBef>
              <a:spcAft>
                <a:spcPts val="0"/>
              </a:spcAft>
              <a:buClr>
                <a:srgbClr val="FFFFFF"/>
              </a:buClr>
              <a:buSzPts val="1400"/>
              <a:buChar char="○"/>
            </a:pPr>
            <a:r>
              <a:rPr lang="en">
                <a:solidFill>
                  <a:srgbClr val="FFFFFF"/>
                </a:solidFill>
              </a:rPr>
              <a:t>Common</a:t>
            </a:r>
            <a:endParaRPr>
              <a:solidFill>
                <a:srgbClr val="FFFFFF"/>
              </a:solidFill>
            </a:endParaRPr>
          </a:p>
          <a:p>
            <a:pPr indent="-317500" lvl="1" marL="914400" rtl="0" algn="l">
              <a:spcBef>
                <a:spcPts val="0"/>
              </a:spcBef>
              <a:spcAft>
                <a:spcPts val="0"/>
              </a:spcAft>
              <a:buClr>
                <a:srgbClr val="CCCCCC"/>
              </a:buClr>
              <a:buSzPts val="1400"/>
              <a:buChar char="○"/>
            </a:pPr>
            <a:r>
              <a:rPr lang="en">
                <a:solidFill>
                  <a:srgbClr val="CCCCCC"/>
                </a:solidFill>
              </a:rPr>
              <a:t>Uncommon</a:t>
            </a:r>
            <a:endParaRPr>
              <a:solidFill>
                <a:srgbClr val="CCCCCC"/>
              </a:solidFill>
            </a:endParaRPr>
          </a:p>
          <a:p>
            <a:pPr indent="-317500" lvl="1" marL="914400" rtl="0" algn="l">
              <a:spcBef>
                <a:spcPts val="0"/>
              </a:spcBef>
              <a:spcAft>
                <a:spcPts val="0"/>
              </a:spcAft>
              <a:buClr>
                <a:srgbClr val="BF9000"/>
              </a:buClr>
              <a:buSzPts val="1400"/>
              <a:buChar char="○"/>
            </a:pPr>
            <a:r>
              <a:rPr lang="en">
                <a:solidFill>
                  <a:srgbClr val="BF9000"/>
                </a:solidFill>
              </a:rPr>
              <a:t>Rare</a:t>
            </a:r>
            <a:endParaRPr>
              <a:solidFill>
                <a:srgbClr val="BF9000"/>
              </a:solidFill>
            </a:endParaRPr>
          </a:p>
          <a:p>
            <a:pPr indent="-317500" lvl="1" marL="914400" rtl="0" algn="l">
              <a:spcBef>
                <a:spcPts val="0"/>
              </a:spcBef>
              <a:spcAft>
                <a:spcPts val="0"/>
              </a:spcAft>
              <a:buClr>
                <a:srgbClr val="FF0000"/>
              </a:buClr>
              <a:buSzPts val="1400"/>
              <a:buChar char="○"/>
            </a:pPr>
            <a:r>
              <a:rPr lang="en">
                <a:solidFill>
                  <a:srgbClr val="FF0000"/>
                </a:solidFill>
              </a:rPr>
              <a:t>Mythic</a:t>
            </a:r>
            <a:endParaRPr>
              <a:solidFill>
                <a:srgbClr val="FF0000"/>
              </a:solidFill>
            </a:endParaRPr>
          </a:p>
        </p:txBody>
      </p:sp>
      <p:sp>
        <p:nvSpPr>
          <p:cNvPr id="65" name="Google Shape;65;p14"/>
          <p:cNvSpPr txBox="1"/>
          <p:nvPr/>
        </p:nvSpPr>
        <p:spPr>
          <a:xfrm rot="-220085">
            <a:off x="2068493" y="2848660"/>
            <a:ext cx="1495864" cy="51074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0000"/>
                </a:solidFill>
                <a:latin typeface="Caveat"/>
                <a:ea typeface="Caveat"/>
                <a:cs typeface="Caveat"/>
                <a:sym typeface="Caveat"/>
              </a:rPr>
              <a:t>CTF Challenges</a:t>
            </a:r>
            <a:endParaRPr sz="1800">
              <a:solidFill>
                <a:srgbClr val="FF0000"/>
              </a:solidFill>
              <a:latin typeface="Caveat"/>
              <a:ea typeface="Caveat"/>
              <a:cs typeface="Caveat"/>
              <a:sym typeface="Caveat"/>
            </a:endParaRPr>
          </a:p>
        </p:txBody>
      </p:sp>
      <p:sp>
        <p:nvSpPr>
          <p:cNvPr id="66" name="Google Shape;66;p14"/>
          <p:cNvSpPr/>
          <p:nvPr/>
        </p:nvSpPr>
        <p:spPr>
          <a:xfrm>
            <a:off x="842275" y="3000375"/>
            <a:ext cx="1279240" cy="158388"/>
          </a:xfrm>
          <a:custGeom>
            <a:rect b="b" l="l" r="r" t="t"/>
            <a:pathLst>
              <a:path extrusionOk="0" h="19743" w="199181">
                <a:moveTo>
                  <a:pt x="0" y="19743"/>
                </a:moveTo>
                <a:cubicBezTo>
                  <a:pt x="46413" y="13106"/>
                  <a:pt x="93288" y="10167"/>
                  <a:pt x="140024" y="6428"/>
                </a:cubicBezTo>
                <a:cubicBezTo>
                  <a:pt x="150994" y="5550"/>
                  <a:pt x="150961" y="5183"/>
                  <a:pt x="161929" y="4280"/>
                </a:cubicBezTo>
                <a:cubicBezTo>
                  <a:pt x="169219" y="3680"/>
                  <a:pt x="169245" y="4049"/>
                  <a:pt x="176533" y="3421"/>
                </a:cubicBezTo>
                <a:cubicBezTo>
                  <a:pt x="182267" y="2927"/>
                  <a:pt x="187978" y="2181"/>
                  <a:pt x="193714" y="1703"/>
                </a:cubicBezTo>
                <a:cubicBezTo>
                  <a:pt x="195479" y="1556"/>
                  <a:pt x="200120" y="1666"/>
                  <a:pt x="198868" y="414"/>
                </a:cubicBezTo>
                <a:cubicBezTo>
                  <a:pt x="197616" y="-838"/>
                  <a:pt x="195440" y="1305"/>
                  <a:pt x="193714" y="1703"/>
                </a:cubicBezTo>
                <a:cubicBezTo>
                  <a:pt x="190616" y="2418"/>
                  <a:pt x="187108" y="1571"/>
                  <a:pt x="184264" y="2991"/>
                </a:cubicBezTo>
              </a:path>
            </a:pathLst>
          </a:custGeom>
          <a:noFill/>
          <a:ln cap="flat" cmpd="sng" w="19050">
            <a:solidFill>
              <a:srgbClr val="FF0000"/>
            </a:solidFill>
            <a:prstDash val="solid"/>
            <a:round/>
            <a:headEnd len="med" w="med" type="none"/>
            <a:tailEnd len="med" w="med" type="none"/>
          </a:ln>
        </p:spPr>
      </p:sp>
      <p:sp>
        <p:nvSpPr>
          <p:cNvPr id="67" name="Google Shape;67;p14"/>
          <p:cNvSpPr txBox="1"/>
          <p:nvPr/>
        </p:nvSpPr>
        <p:spPr>
          <a:xfrm>
            <a:off x="3818400" y="4473000"/>
            <a:ext cx="1507200" cy="670500"/>
          </a:xfrm>
          <a:prstGeom prst="rect">
            <a:avLst/>
          </a:prstGeom>
          <a:noFill/>
          <a:ln>
            <a:noFill/>
          </a:ln>
        </p:spPr>
        <p:txBody>
          <a:bodyPr anchorCtr="0" anchor="t" bIns="91425" lIns="91425" spcFirstLastPara="1" rIns="91425" wrap="square" tIns="91425">
            <a:noAutofit/>
          </a:bodyPr>
          <a:lstStyle/>
          <a:p>
            <a:pPr indent="0" lvl="0" marL="0" rtl="0" algn="l">
              <a:lnSpc>
                <a:spcPct val="111111"/>
              </a:lnSpc>
              <a:spcBef>
                <a:spcPts val="0"/>
              </a:spcBef>
              <a:spcAft>
                <a:spcPts val="0"/>
              </a:spcAft>
              <a:buNone/>
            </a:pPr>
            <a:r>
              <a:rPr lang="en" sz="600">
                <a:solidFill>
                  <a:schemeClr val="accent4"/>
                </a:solidFill>
                <a:latin typeface="Roboto"/>
                <a:ea typeface="Roboto"/>
                <a:cs typeface="Roboto"/>
                <a:sym typeface="Roboto"/>
              </a:rPr>
              <a:t>National Suicide Prevention Lifeline</a:t>
            </a:r>
            <a:endParaRPr sz="600">
              <a:solidFill>
                <a:schemeClr val="accent4"/>
              </a:solidFill>
              <a:latin typeface="Roboto"/>
              <a:ea typeface="Roboto"/>
              <a:cs typeface="Roboto"/>
              <a:sym typeface="Roboto"/>
            </a:endParaRPr>
          </a:p>
          <a:p>
            <a:pPr indent="0" lvl="0" marL="0" rtl="0" algn="l">
              <a:lnSpc>
                <a:spcPct val="75000"/>
              </a:lnSpc>
              <a:spcBef>
                <a:spcPts val="600"/>
              </a:spcBef>
              <a:spcAft>
                <a:spcPts val="1800"/>
              </a:spcAft>
              <a:buNone/>
            </a:pPr>
            <a:r>
              <a:rPr lang="en">
                <a:solidFill>
                  <a:schemeClr val="accent4"/>
                </a:solidFill>
              </a:rPr>
              <a:t>1-800-273-8255</a:t>
            </a:r>
            <a:endParaRPr>
              <a:solidFill>
                <a:schemeClr val="accent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Usual Suspects:</a:t>
            </a:r>
            <a:endParaRPr/>
          </a:p>
          <a:p>
            <a:pPr indent="-317500" lvl="1" marL="914400" rtl="0" algn="l">
              <a:spcBef>
                <a:spcPts val="0"/>
              </a:spcBef>
              <a:spcAft>
                <a:spcPts val="0"/>
              </a:spcAft>
              <a:buSzPts val="1400"/>
              <a:buChar char="○"/>
            </a:pPr>
            <a:r>
              <a:rPr lang="en"/>
              <a:t>ROT13</a:t>
            </a:r>
            <a:endParaRPr/>
          </a:p>
          <a:p>
            <a:pPr indent="-317500" lvl="1" marL="914400" rtl="0" algn="l">
              <a:spcBef>
                <a:spcPts val="0"/>
              </a:spcBef>
              <a:spcAft>
                <a:spcPts val="0"/>
              </a:spcAft>
              <a:buSzPts val="1400"/>
              <a:buChar char="○"/>
            </a:pPr>
            <a:r>
              <a:rPr lang="en"/>
              <a:t>Vigenere</a:t>
            </a:r>
            <a:endParaRPr/>
          </a:p>
          <a:p>
            <a:pPr indent="-317500" lvl="1" marL="914400" rtl="0" algn="l">
              <a:spcBef>
                <a:spcPts val="0"/>
              </a:spcBef>
              <a:spcAft>
                <a:spcPts val="0"/>
              </a:spcAft>
              <a:buSzPts val="1400"/>
              <a:buChar char="○"/>
            </a:pPr>
            <a:r>
              <a:rPr lang="en"/>
              <a:t>Rail-fence</a:t>
            </a:r>
            <a:endParaRPr/>
          </a:p>
          <a:p>
            <a:pPr indent="-317500" lvl="1" marL="914400" rtl="0" algn="l">
              <a:spcBef>
                <a:spcPts val="0"/>
              </a:spcBef>
              <a:spcAft>
                <a:spcPts val="0"/>
              </a:spcAft>
              <a:buSzPts val="1400"/>
              <a:buChar char="○"/>
            </a:pPr>
            <a:r>
              <a:rPr lang="en"/>
              <a:t>Pigpen</a:t>
            </a:r>
            <a:endParaRPr/>
          </a:p>
          <a:p>
            <a:pPr indent="-317500" lvl="1" marL="914400" rtl="0" algn="l">
              <a:spcBef>
                <a:spcPts val="0"/>
              </a:spcBef>
              <a:spcAft>
                <a:spcPts val="0"/>
              </a:spcAft>
              <a:buSzPts val="1400"/>
              <a:buChar char="○"/>
            </a:pPr>
            <a:r>
              <a:rPr lang="en"/>
              <a:t>Atbash</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d</a:t>
            </a:r>
            <a:r>
              <a:rPr lang="en"/>
              <a:t>code.fr</a:t>
            </a:r>
            <a:endParaRPr/>
          </a:p>
          <a:p>
            <a:pPr indent="-317500" lvl="1" marL="914400" rtl="0" algn="l">
              <a:spcBef>
                <a:spcPts val="0"/>
              </a:spcBef>
              <a:spcAft>
                <a:spcPts val="0"/>
              </a:spcAft>
              <a:buSzPts val="1400"/>
              <a:buChar char="○"/>
            </a:pPr>
            <a:r>
              <a:rPr lang="en"/>
              <a:t>cyberchef.io</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I’m not going to give an example.  We did this on an earlier slide.  Unless this lesson deviated from my original plan.  In that case, ignore this bullet point, because here comes an example!</a:t>
            </a:r>
            <a:endParaRPr/>
          </a:p>
        </p:txBody>
      </p:sp>
      <p:pic>
        <p:nvPicPr>
          <p:cNvPr id="209" name="Google Shape;209;p32"/>
          <p:cNvPicPr preferRelativeResize="0"/>
          <p:nvPr/>
        </p:nvPicPr>
        <p:blipFill>
          <a:blip r:embed="rId3">
            <a:alphaModFix/>
          </a:blip>
          <a:stretch>
            <a:fillRect/>
          </a:stretch>
        </p:blipFill>
        <p:spPr>
          <a:xfrm>
            <a:off x="5308125" y="1857538"/>
            <a:ext cx="1857550" cy="1771524"/>
          </a:xfrm>
          <a:prstGeom prst="rect">
            <a:avLst/>
          </a:prstGeom>
          <a:noFill/>
          <a:ln>
            <a:noFill/>
          </a:ln>
        </p:spPr>
      </p:pic>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Cipher</a:t>
            </a:r>
            <a:endParaRPr/>
          </a:p>
        </p:txBody>
      </p:sp>
      <p:pic>
        <p:nvPicPr>
          <p:cNvPr id="211" name="Google Shape;211;p32"/>
          <p:cNvPicPr preferRelativeResize="0"/>
          <p:nvPr/>
        </p:nvPicPr>
        <p:blipFill>
          <a:blip r:embed="rId4">
            <a:alphaModFix/>
          </a:blip>
          <a:stretch>
            <a:fillRect/>
          </a:stretch>
        </p:blipFill>
        <p:spPr>
          <a:xfrm>
            <a:off x="4286775" y="0"/>
            <a:ext cx="1857550" cy="1857550"/>
          </a:xfrm>
          <a:prstGeom prst="rect">
            <a:avLst/>
          </a:prstGeom>
          <a:noFill/>
          <a:ln>
            <a:noFill/>
          </a:ln>
        </p:spPr>
      </p:pic>
      <p:pic>
        <p:nvPicPr>
          <p:cNvPr id="212" name="Google Shape;212;p32"/>
          <p:cNvPicPr preferRelativeResize="0"/>
          <p:nvPr/>
        </p:nvPicPr>
        <p:blipFill>
          <a:blip r:embed="rId5">
            <a:alphaModFix/>
          </a:blip>
          <a:stretch>
            <a:fillRect/>
          </a:stretch>
        </p:blipFill>
        <p:spPr>
          <a:xfrm>
            <a:off x="4572001" y="1266826"/>
            <a:ext cx="2823169" cy="1459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Low-n RSA</a:t>
            </a:r>
            <a:endParaRPr/>
          </a:p>
        </p:txBody>
      </p:sp>
      <p:sp>
        <p:nvSpPr>
          <p:cNvPr id="218" name="Google Shape;21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b="1" lang="en">
                <a:solidFill>
                  <a:schemeClr val="accent2"/>
                </a:solidFill>
              </a:rPr>
              <a:t>n</a:t>
            </a:r>
            <a:r>
              <a:rPr lang="en"/>
              <a:t> being pretty low (a visible number of digits)</a:t>
            </a:r>
            <a:endParaRPr/>
          </a:p>
          <a:p>
            <a:pPr indent="-317500" lvl="1" marL="914400" rtl="0" algn="l">
              <a:spcBef>
                <a:spcPts val="0"/>
              </a:spcBef>
              <a:spcAft>
                <a:spcPts val="0"/>
              </a:spcAft>
              <a:buSzPts val="1400"/>
              <a:buChar char="○"/>
            </a:pPr>
            <a:r>
              <a:rPr b="1" lang="en">
                <a:solidFill>
                  <a:schemeClr val="accent2"/>
                </a:solidFill>
              </a:rPr>
              <a:t>c</a:t>
            </a:r>
            <a:r>
              <a:rPr lang="en"/>
              <a:t> being a ciphertext, sometimes with commas</a:t>
            </a:r>
            <a:endParaRPr b="1">
              <a:solidFill>
                <a:schemeClr val="accent2"/>
              </a:solidFill>
            </a:endParaRPr>
          </a:p>
          <a:p>
            <a:pPr indent="-317500" lvl="1" marL="914400" rtl="0" algn="l">
              <a:spcBef>
                <a:spcPts val="0"/>
              </a:spcBef>
              <a:spcAft>
                <a:spcPts val="0"/>
              </a:spcAft>
              <a:buSzPts val="1400"/>
              <a:buChar char="○"/>
            </a:pPr>
            <a:r>
              <a:rPr b="1" lang="en">
                <a:solidFill>
                  <a:schemeClr val="accent2"/>
                </a:solidFill>
              </a:rPr>
              <a:t>e</a:t>
            </a:r>
            <a:r>
              <a:rPr lang="en"/>
              <a:t> being found and nothing else</a:t>
            </a:r>
            <a:endParaRPr/>
          </a:p>
          <a:p>
            <a:pPr indent="-342900" lvl="0" marL="457200" rtl="0" algn="l">
              <a:spcBef>
                <a:spcPts val="0"/>
              </a:spcBef>
              <a:spcAft>
                <a:spcPts val="0"/>
              </a:spcAft>
              <a:buSzPts val="1800"/>
              <a:buChar char="●"/>
            </a:pPr>
            <a:r>
              <a:rPr lang="en"/>
              <a:t>The issue:</a:t>
            </a:r>
            <a:endParaRPr/>
          </a:p>
          <a:p>
            <a:pPr indent="-317500" lvl="1" marL="914400" rtl="0" algn="l">
              <a:spcBef>
                <a:spcPts val="0"/>
              </a:spcBef>
              <a:spcAft>
                <a:spcPts val="0"/>
              </a:spcAft>
              <a:buSzPts val="1400"/>
              <a:buChar char="○"/>
            </a:pPr>
            <a:r>
              <a:rPr lang="en"/>
              <a:t>We do not have </a:t>
            </a:r>
            <a:r>
              <a:rPr b="1" lang="en">
                <a:solidFill>
                  <a:schemeClr val="accent2"/>
                </a:solidFill>
              </a:rPr>
              <a:t>d</a:t>
            </a:r>
            <a:endParaRPr/>
          </a:p>
          <a:p>
            <a:pPr indent="-342900" lvl="0" marL="457200" rtl="0" algn="l">
              <a:spcBef>
                <a:spcPts val="0"/>
              </a:spcBef>
              <a:spcAft>
                <a:spcPts val="0"/>
              </a:spcAft>
              <a:buSzPts val="1800"/>
              <a:buChar char="●"/>
            </a:pPr>
            <a:r>
              <a:rPr lang="en"/>
              <a:t>Solution:</a:t>
            </a:r>
            <a:endParaRPr/>
          </a:p>
          <a:p>
            <a:pPr indent="-317500" lvl="1" marL="914400" rtl="0" algn="l">
              <a:spcBef>
                <a:spcPts val="0"/>
              </a:spcBef>
              <a:spcAft>
                <a:spcPts val="0"/>
              </a:spcAft>
              <a:buSzPts val="1400"/>
              <a:buFont typeface="Courier New"/>
              <a:buChar char="○"/>
            </a:pPr>
            <a:r>
              <a:rPr lang="en">
                <a:latin typeface="Courier New"/>
                <a:ea typeface="Courier New"/>
                <a:cs typeface="Courier New"/>
                <a:sym typeface="Courier New"/>
              </a:rPr>
              <a:t>f</a:t>
            </a:r>
            <a:r>
              <a:rPr lang="en">
                <a:latin typeface="Courier New"/>
                <a:ea typeface="Courier New"/>
                <a:cs typeface="Courier New"/>
                <a:sym typeface="Courier New"/>
              </a:rPr>
              <a:t>actorize &lt;n&gt;</a:t>
            </a:r>
            <a:endParaRPr/>
          </a:p>
          <a:p>
            <a:pPr indent="-317500" lvl="1" marL="914400" rtl="0" algn="l">
              <a:spcBef>
                <a:spcPts val="0"/>
              </a:spcBef>
              <a:spcAft>
                <a:spcPts val="0"/>
              </a:spcAft>
              <a:buSzPts val="1400"/>
              <a:buChar char="○"/>
            </a:pPr>
            <a:r>
              <a:rPr lang="en"/>
              <a:t>Get phi from </a:t>
            </a:r>
            <a:r>
              <a:rPr b="1" lang="en">
                <a:solidFill>
                  <a:schemeClr val="accent2"/>
                </a:solidFill>
              </a:rPr>
              <a:t>p</a:t>
            </a:r>
            <a:r>
              <a:rPr lang="en"/>
              <a:t> and </a:t>
            </a:r>
            <a:r>
              <a:rPr b="1" lang="en">
                <a:solidFill>
                  <a:schemeClr val="accent2"/>
                </a:solidFill>
              </a:rPr>
              <a:t>q</a:t>
            </a:r>
            <a:endParaRPr/>
          </a:p>
          <a:p>
            <a:pPr indent="-317500" lvl="1" marL="914400" rtl="0" algn="l">
              <a:spcBef>
                <a:spcPts val="0"/>
              </a:spcBef>
              <a:spcAft>
                <a:spcPts val="0"/>
              </a:spcAft>
              <a:buSzPts val="1400"/>
              <a:buChar char="○"/>
            </a:pPr>
            <a:r>
              <a:rPr lang="en"/>
              <a:t>Get </a:t>
            </a:r>
            <a:r>
              <a:rPr b="1" lang="en">
                <a:solidFill>
                  <a:schemeClr val="accent2"/>
                </a:solidFill>
              </a:rPr>
              <a:t>d</a:t>
            </a:r>
            <a:r>
              <a:rPr lang="en"/>
              <a:t> from </a:t>
            </a:r>
            <a:r>
              <a:rPr b="1" lang="en">
                <a:solidFill>
                  <a:schemeClr val="accent2"/>
                </a:solidFill>
              </a:rPr>
              <a:t>e</a:t>
            </a:r>
            <a:r>
              <a:rPr lang="en"/>
              <a:t> and modular inverse function</a:t>
            </a:r>
            <a:endParaRPr/>
          </a:p>
          <a:p>
            <a:pPr indent="-317500" lvl="1" marL="914400" rtl="0" algn="l">
              <a:spcBef>
                <a:spcPts val="0"/>
              </a:spcBef>
              <a:spcAft>
                <a:spcPts val="0"/>
              </a:spcAft>
              <a:buSzPts val="1400"/>
              <a:buChar char="○"/>
            </a:pPr>
            <a:r>
              <a:rPr lang="en"/>
              <a:t>Decrypt to get </a:t>
            </a:r>
            <a:r>
              <a:rPr b="1" lang="en">
                <a:solidFill>
                  <a:schemeClr val="accent2"/>
                </a:solidFill>
              </a:rPr>
              <a:t>m</a:t>
            </a:r>
            <a:endParaRPr/>
          </a:p>
          <a:p>
            <a:pPr indent="-342900" lvl="0" marL="457200" rtl="0" algn="l">
              <a:spcBef>
                <a:spcPts val="0"/>
              </a:spcBef>
              <a:spcAft>
                <a:spcPts val="0"/>
              </a:spcAft>
              <a:buSzPts val="1800"/>
              <a:buChar char="●"/>
            </a:pPr>
            <a:r>
              <a:rPr lang="en"/>
              <a:t>Frequency:</a:t>
            </a:r>
            <a:endParaRPr/>
          </a:p>
          <a:p>
            <a:pPr indent="-317500" lvl="1" marL="914400" rtl="0" algn="l">
              <a:spcBef>
                <a:spcPts val="0"/>
              </a:spcBef>
              <a:spcAft>
                <a:spcPts val="0"/>
              </a:spcAft>
              <a:buSzPts val="1400"/>
              <a:buChar char="○"/>
            </a:pPr>
            <a:r>
              <a:rPr lang="en"/>
              <a:t>Pretty freaking high.</a:t>
            </a:r>
            <a:endParaRPr/>
          </a:p>
        </p:txBody>
      </p:sp>
      <p:sp>
        <p:nvSpPr>
          <p:cNvPr id="219" name="Google Shape;219;p33"/>
          <p:cNvSpPr/>
          <p:nvPr/>
        </p:nvSpPr>
        <p:spPr>
          <a:xfrm rot="5400000">
            <a:off x="4930750" y="920250"/>
            <a:ext cx="4115700" cy="3303000"/>
          </a:xfrm>
          <a:prstGeom prst="wedgeRectCallout">
            <a:avLst>
              <a:gd fmla="val 29941" name="adj1"/>
              <a:gd fmla="val 69163"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3"/>
          <p:cNvPicPr preferRelativeResize="0"/>
          <p:nvPr/>
        </p:nvPicPr>
        <p:blipFill>
          <a:blip r:embed="rId3">
            <a:alphaModFix/>
          </a:blip>
          <a:stretch>
            <a:fillRect/>
          </a:stretch>
        </p:blipFill>
        <p:spPr>
          <a:xfrm>
            <a:off x="5337100" y="516600"/>
            <a:ext cx="3303000" cy="41128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Unc</a:t>
            </a:r>
            <a:r>
              <a:rPr lang="en">
                <a:solidFill>
                  <a:schemeClr val="lt2"/>
                </a:solidFill>
              </a:rPr>
              <a:t>ommon</a:t>
            </a:r>
            <a:r>
              <a:rPr lang="en"/>
              <a:t> Challenges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Enigma Machine</a:t>
            </a:r>
            <a:endParaRPr/>
          </a:p>
        </p:txBody>
      </p:sp>
      <p:sp>
        <p:nvSpPr>
          <p:cNvPr id="231" name="Google Shape;23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lang="en"/>
              <a:t>UCF 07 ZERO 0800 = 50 = MHW FLC =</a:t>
            </a:r>
            <a:br>
              <a:rPr lang="en"/>
            </a:br>
            <a:r>
              <a:rPr lang="en"/>
              <a:t>LWB VJT LWD QYB JMS AMU RBO QXY SBZ </a:t>
            </a:r>
            <a:br>
              <a:rPr lang="en"/>
            </a:br>
            <a:r>
              <a:rPr lang="en"/>
              <a:t>EYN RLG RNK KVQ YJK EKR GMS CYB MH=</a:t>
            </a:r>
            <a:endParaRPr/>
          </a:p>
          <a:p>
            <a:pPr indent="-317500" lvl="1" marL="914400" rtl="0" algn="l">
              <a:spcBef>
                <a:spcPts val="0"/>
              </a:spcBef>
              <a:spcAft>
                <a:spcPts val="0"/>
              </a:spcAft>
              <a:buSzPts val="1400"/>
              <a:buChar char="○"/>
            </a:pPr>
            <a:r>
              <a:rPr lang="en"/>
              <a:t>rotors='V I IV'</a:t>
            </a:r>
            <a:endParaRPr/>
          </a:p>
          <a:p>
            <a:pPr indent="-317500" lvl="1" marL="914400" rtl="0" algn="l">
              <a:spcBef>
                <a:spcPts val="0"/>
              </a:spcBef>
              <a:spcAft>
                <a:spcPts val="0"/>
              </a:spcAft>
              <a:buSzPts val="1400"/>
              <a:buChar char="○"/>
            </a:pPr>
            <a:r>
              <a:rPr lang="en"/>
              <a:t>reflector='B'</a:t>
            </a:r>
            <a:endParaRPr/>
          </a:p>
          <a:p>
            <a:pPr indent="-317500" lvl="1" marL="914400" rtl="0" algn="l">
              <a:spcBef>
                <a:spcPts val="0"/>
              </a:spcBef>
              <a:spcAft>
                <a:spcPts val="0"/>
              </a:spcAft>
              <a:buSzPts val="1400"/>
              <a:buChar char="○"/>
            </a:pPr>
            <a:r>
              <a:rPr lang="en"/>
              <a:t>ring_settings=[18, 11, 25]</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py-enigma</a:t>
            </a:r>
            <a:endParaRPr/>
          </a:p>
        </p:txBody>
      </p:sp>
      <p:pic>
        <p:nvPicPr>
          <p:cNvPr id="232" name="Google Shape;232;p35"/>
          <p:cNvPicPr preferRelativeResize="0"/>
          <p:nvPr/>
        </p:nvPicPr>
        <p:blipFill rotWithShape="1">
          <a:blip r:embed="rId3">
            <a:alphaModFix/>
          </a:blip>
          <a:srcRect b="17128" l="2606" r="14653" t="11620"/>
          <a:stretch/>
        </p:blipFill>
        <p:spPr>
          <a:xfrm rot="-688345">
            <a:off x="4246499" y="1989386"/>
            <a:ext cx="5162704" cy="3263654"/>
          </a:xfrm>
          <a:prstGeom prst="rect">
            <a:avLst/>
          </a:prstGeom>
          <a:noFill/>
          <a:ln>
            <a:noFill/>
          </a:ln>
        </p:spPr>
      </p:pic>
      <p:pic>
        <p:nvPicPr>
          <p:cNvPr id="233" name="Google Shape;233;p35"/>
          <p:cNvPicPr preferRelativeResize="0"/>
          <p:nvPr/>
        </p:nvPicPr>
        <p:blipFill>
          <a:blip r:embed="rId4">
            <a:alphaModFix/>
          </a:blip>
          <a:stretch>
            <a:fillRect/>
          </a:stretch>
        </p:blipFill>
        <p:spPr>
          <a:xfrm>
            <a:off x="5005825" y="1017725"/>
            <a:ext cx="4051499" cy="4051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Time Pad</a:t>
            </a:r>
            <a:endParaRPr/>
          </a:p>
        </p:txBody>
      </p:sp>
      <p:sp>
        <p:nvSpPr>
          <p:cNvPr id="239" name="Google Shape;23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lang="en"/>
              <a:t>Repeating underlying whitespace text</a:t>
            </a:r>
            <a:endParaRPr/>
          </a:p>
          <a:p>
            <a:pPr indent="-317500" lvl="1" marL="914400" rtl="0" algn="l">
              <a:spcBef>
                <a:spcPts val="0"/>
              </a:spcBef>
              <a:spcAft>
                <a:spcPts val="0"/>
              </a:spcAft>
              <a:buSzPts val="1400"/>
              <a:buChar char="○"/>
            </a:pPr>
            <a:r>
              <a:rPr lang="en"/>
              <a:t>Fixed size</a:t>
            </a:r>
            <a:endParaRPr/>
          </a:p>
          <a:p>
            <a:pPr indent="-342900" lvl="0" marL="457200" rtl="0" algn="l">
              <a:spcBef>
                <a:spcPts val="0"/>
              </a:spcBef>
              <a:spcAft>
                <a:spcPts val="0"/>
              </a:spcAft>
              <a:buSzPts val="1800"/>
              <a:buChar char="●"/>
            </a:pPr>
            <a:r>
              <a:rPr lang="en"/>
              <a:t>Solved by:</a:t>
            </a:r>
            <a:endParaRPr/>
          </a:p>
          <a:p>
            <a:pPr indent="-317500" lvl="1" marL="914400" rtl="0" algn="l">
              <a:spcBef>
                <a:spcPts val="0"/>
              </a:spcBef>
              <a:spcAft>
                <a:spcPts val="0"/>
              </a:spcAft>
              <a:buSzPts val="1400"/>
              <a:buChar char="○"/>
            </a:pPr>
            <a:r>
              <a:rPr lang="en"/>
              <a:t>Exposing hints of the underlying messages:</a:t>
            </a:r>
            <a:endParaRPr/>
          </a:p>
          <a:p>
            <a:pPr indent="-317500" lvl="2" marL="1371600" rtl="0" algn="l">
              <a:spcBef>
                <a:spcPts val="0"/>
              </a:spcBef>
              <a:spcAft>
                <a:spcPts val="0"/>
              </a:spcAft>
              <a:buSzPts val="1400"/>
              <a:buChar char="■"/>
            </a:pPr>
            <a:r>
              <a:rPr lang="en"/>
              <a:t>c_1 ^ c_2 = (m_1 ^ k) ^ (m_2 ^ k) = (m_1 ^ m_2) ^ (k ^ k) = </a:t>
            </a:r>
            <a:r>
              <a:rPr lang="en"/>
              <a:t>(m_1 ^ m_2)</a:t>
            </a:r>
            <a:endParaRPr/>
          </a:p>
          <a:p>
            <a:pPr indent="-317500" lvl="1" marL="914400" rtl="0" algn="l">
              <a:spcBef>
                <a:spcPts val="0"/>
              </a:spcBef>
              <a:spcAft>
                <a:spcPts val="0"/>
              </a:spcAft>
              <a:buSzPts val="1400"/>
              <a:buChar char="○"/>
            </a:pPr>
            <a:r>
              <a:rPr lang="en"/>
              <a:t>Frequency analysis</a:t>
            </a:r>
            <a:endParaRPr/>
          </a:p>
        </p:txBody>
      </p:sp>
      <p:pic>
        <p:nvPicPr>
          <p:cNvPr id="240" name="Google Shape;240;p36"/>
          <p:cNvPicPr preferRelativeResize="0"/>
          <p:nvPr/>
        </p:nvPicPr>
        <p:blipFill>
          <a:blip r:embed="rId3">
            <a:alphaModFix/>
          </a:blip>
          <a:stretch>
            <a:fillRect/>
          </a:stretch>
        </p:blipFill>
        <p:spPr>
          <a:xfrm>
            <a:off x="6112750" y="3000400"/>
            <a:ext cx="2891000" cy="205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p:nvPr/>
        </p:nvSpPr>
        <p:spPr>
          <a:xfrm>
            <a:off x="4821225" y="463625"/>
            <a:ext cx="3914700" cy="421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Cipher (AES-CBC)</a:t>
            </a:r>
            <a:endParaRPr/>
          </a:p>
        </p:txBody>
      </p:sp>
      <p:sp>
        <p:nvSpPr>
          <p:cNvPr id="247" name="Google Shape;247;p3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Can we manage to find the following?  How?</a:t>
            </a:r>
            <a:endParaRPr/>
          </a:p>
          <a:p>
            <a:pPr indent="-342900" lvl="0" marL="457200" rtl="0" algn="l">
              <a:spcBef>
                <a:spcPts val="1600"/>
              </a:spcBef>
              <a:spcAft>
                <a:spcPts val="0"/>
              </a:spcAft>
              <a:buSzPts val="1800"/>
              <a:buChar char="●"/>
            </a:pPr>
            <a:r>
              <a:rPr lang="en"/>
              <a:t>Ciphertext</a:t>
            </a:r>
            <a:endParaRPr/>
          </a:p>
          <a:p>
            <a:pPr indent="-317500" lvl="1" marL="914400" rtl="0" algn="l">
              <a:spcBef>
                <a:spcPts val="0"/>
              </a:spcBef>
              <a:spcAft>
                <a:spcPts val="0"/>
              </a:spcAft>
              <a:buSzPts val="1400"/>
              <a:buChar char="○"/>
            </a:pPr>
            <a:r>
              <a:rPr lang="en"/>
              <a:t>Second Ciphertext?</a:t>
            </a:r>
            <a:endParaRPr/>
          </a:p>
          <a:p>
            <a:pPr indent="-342900" lvl="0" marL="457200" rtl="0" algn="l">
              <a:spcBef>
                <a:spcPts val="0"/>
              </a:spcBef>
              <a:spcAft>
                <a:spcPts val="0"/>
              </a:spcAft>
              <a:buSzPts val="1800"/>
              <a:buChar char="●"/>
            </a:pPr>
            <a:r>
              <a:rPr lang="en"/>
              <a:t>Plaintext</a:t>
            </a:r>
            <a:endParaRPr/>
          </a:p>
          <a:p>
            <a:pPr indent="-317500" lvl="1" marL="914400" rtl="0" algn="l">
              <a:spcBef>
                <a:spcPts val="0"/>
              </a:spcBef>
              <a:spcAft>
                <a:spcPts val="0"/>
              </a:spcAft>
              <a:buSzPts val="1400"/>
              <a:buChar char="○"/>
            </a:pPr>
            <a:r>
              <a:rPr lang="en"/>
              <a:t>Second Ciphertext?</a:t>
            </a:r>
            <a:endParaRPr/>
          </a:p>
          <a:p>
            <a:pPr indent="-342900" lvl="0" marL="457200" rtl="0" algn="l">
              <a:spcBef>
                <a:spcPts val="0"/>
              </a:spcBef>
              <a:spcAft>
                <a:spcPts val="0"/>
              </a:spcAft>
              <a:buSzPts val="1800"/>
              <a:buChar char="●"/>
            </a:pPr>
            <a:r>
              <a:rPr lang="en"/>
              <a:t>Initialization Vector (IV)</a:t>
            </a:r>
            <a:endParaRPr/>
          </a:p>
          <a:p>
            <a:pPr indent="-342900" lvl="0" marL="457200" rtl="0" algn="l">
              <a:spcBef>
                <a:spcPts val="0"/>
              </a:spcBef>
              <a:spcAft>
                <a:spcPts val="0"/>
              </a:spcAft>
              <a:buSzPts val="1800"/>
              <a:buChar char="●"/>
            </a:pPr>
            <a:r>
              <a:rPr lang="en"/>
              <a:t>Key</a:t>
            </a:r>
            <a:endParaRPr/>
          </a:p>
        </p:txBody>
      </p:sp>
      <p:pic>
        <p:nvPicPr>
          <p:cNvPr descr="CBC encryption.svg" id="248" name="Google Shape;248;p37"/>
          <p:cNvPicPr preferRelativeResize="0"/>
          <p:nvPr/>
        </p:nvPicPr>
        <p:blipFill>
          <a:blip r:embed="rId3">
            <a:alphaModFix/>
          </a:blip>
          <a:stretch>
            <a:fillRect/>
          </a:stretch>
        </p:blipFill>
        <p:spPr>
          <a:xfrm>
            <a:off x="4821200" y="624374"/>
            <a:ext cx="3914750" cy="1818800"/>
          </a:xfrm>
          <a:prstGeom prst="rect">
            <a:avLst/>
          </a:prstGeom>
          <a:noFill/>
          <a:ln>
            <a:noFill/>
          </a:ln>
        </p:spPr>
      </p:pic>
      <p:pic>
        <p:nvPicPr>
          <p:cNvPr descr="CBC decryption.svg" id="249" name="Google Shape;249;p37"/>
          <p:cNvPicPr preferRelativeResize="0"/>
          <p:nvPr/>
        </p:nvPicPr>
        <p:blipFill>
          <a:blip r:embed="rId4">
            <a:alphaModFix/>
          </a:blip>
          <a:stretch>
            <a:fillRect/>
          </a:stretch>
        </p:blipFill>
        <p:spPr>
          <a:xfrm>
            <a:off x="4821187" y="2696502"/>
            <a:ext cx="3914774" cy="181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F9000"/>
                </a:solidFill>
              </a:rPr>
              <a:t>Rare</a:t>
            </a:r>
            <a:r>
              <a:rPr lang="en"/>
              <a:t> </a:t>
            </a:r>
            <a:r>
              <a:rPr lang="en"/>
              <a:t>Challenges</a:t>
            </a:r>
            <a:endParaRPr/>
          </a:p>
        </p:txBody>
      </p:sp>
      <p:sp>
        <p:nvSpPr>
          <p:cNvPr id="255" name="Google Shape;255;p38"/>
          <p:cNvSpPr txBox="1"/>
          <p:nvPr/>
        </p:nvSpPr>
        <p:spPr>
          <a:xfrm rot="-220085">
            <a:off x="3496643" y="1764785"/>
            <a:ext cx="1495864" cy="51074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FF0000"/>
                </a:solidFill>
                <a:latin typeface="Caveat"/>
                <a:ea typeface="Caveat"/>
                <a:cs typeface="Caveat"/>
                <a:sym typeface="Caveat"/>
              </a:rPr>
              <a:t>themes in</a:t>
            </a:r>
            <a:endParaRPr sz="2400">
              <a:solidFill>
                <a:srgbClr val="FF0000"/>
              </a:solidFill>
              <a:latin typeface="Caveat"/>
              <a:ea typeface="Caveat"/>
              <a:cs typeface="Caveat"/>
              <a:sym typeface="Caveat"/>
            </a:endParaRPr>
          </a:p>
        </p:txBody>
      </p:sp>
      <p:sp>
        <p:nvSpPr>
          <p:cNvPr id="256" name="Google Shape;256;p38"/>
          <p:cNvSpPr/>
          <p:nvPr/>
        </p:nvSpPr>
        <p:spPr>
          <a:xfrm>
            <a:off x="3919375" y="2228125"/>
            <a:ext cx="139577" cy="343613"/>
          </a:xfrm>
          <a:custGeom>
            <a:rect b="b" l="l" r="r" t="t"/>
            <a:pathLst>
              <a:path extrusionOk="0" h="12026" w="2924">
                <a:moveTo>
                  <a:pt x="2924" y="0"/>
                </a:moveTo>
                <a:cubicBezTo>
                  <a:pt x="752" y="3477"/>
                  <a:pt x="-646" y="8048"/>
                  <a:pt x="347" y="12026"/>
                </a:cubicBezTo>
              </a:path>
            </a:pathLst>
          </a:custGeom>
          <a:noFill/>
          <a:ln cap="flat" cmpd="sng" w="19050">
            <a:solidFill>
              <a:srgbClr val="FF0000"/>
            </a:solidFill>
            <a:prstDash val="solid"/>
            <a:round/>
            <a:headEnd len="med" w="med" type="none"/>
            <a:tailEnd len="med" w="med" type="stealth"/>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Oracle Challenges</a:t>
            </a:r>
            <a:endParaRPr/>
          </a:p>
        </p:txBody>
      </p:sp>
      <p:sp>
        <p:nvSpPr>
          <p:cNvPr id="262" name="Google Shape;26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lang="en"/>
              <a:t>Given a server to connect to</a:t>
            </a:r>
            <a:endParaRPr/>
          </a:p>
          <a:p>
            <a:pPr indent="-317500" lvl="1" marL="914400" rtl="0" algn="l">
              <a:spcBef>
                <a:spcPts val="0"/>
              </a:spcBef>
              <a:spcAft>
                <a:spcPts val="0"/>
              </a:spcAft>
              <a:buSzPts val="1400"/>
              <a:buChar char="○"/>
            </a:pPr>
            <a:r>
              <a:rPr lang="en"/>
              <a:t>Told to either </a:t>
            </a:r>
            <a:r>
              <a:rPr lang="en">
                <a:latin typeface="Courier New"/>
                <a:ea typeface="Courier New"/>
                <a:cs typeface="Courier New"/>
                <a:sym typeface="Courier New"/>
              </a:rPr>
              <a:t>netcat</a:t>
            </a:r>
            <a:r>
              <a:rPr lang="en"/>
              <a:t> or use some fancy script to connect to it</a:t>
            </a:r>
            <a:endParaRPr/>
          </a:p>
          <a:p>
            <a:pPr indent="-317500" lvl="1" marL="914400" rtl="0" algn="l">
              <a:spcBef>
                <a:spcPts val="0"/>
              </a:spcBef>
              <a:spcAft>
                <a:spcPts val="0"/>
              </a:spcAft>
              <a:buSzPts val="1400"/>
              <a:buChar char="○"/>
            </a:pPr>
            <a:r>
              <a:rPr lang="en"/>
              <a:t>Told to break either an encryption or authentication scheme</a:t>
            </a:r>
            <a:endParaRPr/>
          </a:p>
          <a:p>
            <a:pPr indent="-342900" lvl="0" marL="457200" rtl="0" algn="l">
              <a:spcBef>
                <a:spcPts val="0"/>
              </a:spcBef>
              <a:spcAft>
                <a:spcPts val="0"/>
              </a:spcAft>
              <a:buSzPts val="1800"/>
              <a:buChar char="●"/>
            </a:pPr>
            <a:r>
              <a:rPr lang="en"/>
              <a:t>Typical model:</a:t>
            </a:r>
            <a:endParaRPr/>
          </a:p>
          <a:p>
            <a:pPr indent="-317500" lvl="1" marL="914400" rtl="0" algn="l">
              <a:spcBef>
                <a:spcPts val="0"/>
              </a:spcBef>
              <a:spcAft>
                <a:spcPts val="0"/>
              </a:spcAft>
              <a:buSzPts val="1400"/>
              <a:buChar char="○"/>
            </a:pPr>
            <a:r>
              <a:rPr lang="en"/>
              <a:t>You can use the functions available (</a:t>
            </a:r>
            <a:r>
              <a:rPr lang="en">
                <a:latin typeface="Courier New"/>
                <a:ea typeface="Courier New"/>
                <a:cs typeface="Courier New"/>
                <a:sym typeface="Courier New"/>
              </a:rPr>
              <a:t>enc</a:t>
            </a:r>
            <a:r>
              <a:rPr lang="en"/>
              <a:t>, </a:t>
            </a:r>
            <a:r>
              <a:rPr lang="en">
                <a:latin typeface="Courier New"/>
                <a:ea typeface="Courier New"/>
                <a:cs typeface="Courier New"/>
                <a:sym typeface="Courier New"/>
              </a:rPr>
              <a:t>dec</a:t>
            </a:r>
            <a:r>
              <a:rPr lang="en"/>
              <a:t>, </a:t>
            </a:r>
            <a:r>
              <a:rPr lang="en">
                <a:latin typeface="Courier New"/>
                <a:ea typeface="Courier New"/>
                <a:cs typeface="Courier New"/>
                <a:sym typeface="Courier New"/>
              </a:rPr>
              <a:t>mac</a:t>
            </a:r>
            <a:r>
              <a:rPr lang="en"/>
              <a:t>, </a:t>
            </a:r>
            <a:r>
              <a:rPr lang="en">
                <a:latin typeface="Courier New"/>
                <a:ea typeface="Courier New"/>
                <a:cs typeface="Courier New"/>
                <a:sym typeface="Courier New"/>
              </a:rPr>
              <a:t>vfy</a:t>
            </a:r>
            <a:r>
              <a:rPr lang="en"/>
              <a:t>)</a:t>
            </a:r>
            <a:endParaRPr/>
          </a:p>
          <a:p>
            <a:pPr indent="-317500" lvl="1" marL="914400" rtl="0" algn="l">
              <a:spcBef>
                <a:spcPts val="0"/>
              </a:spcBef>
              <a:spcAft>
                <a:spcPts val="0"/>
              </a:spcAft>
              <a:buSzPts val="1400"/>
              <a:buChar char="○"/>
            </a:pPr>
            <a:r>
              <a:rPr lang="en"/>
              <a:t>You cannot use these functions on the challenge text.</a:t>
            </a:r>
            <a:endParaRPr/>
          </a:p>
          <a:p>
            <a:pPr indent="-317500" lvl="1" marL="914400" rtl="0" algn="l">
              <a:spcBef>
                <a:spcPts val="0"/>
              </a:spcBef>
              <a:spcAft>
                <a:spcPts val="0"/>
              </a:spcAft>
              <a:buSzPts val="1400"/>
              <a:buChar char="○"/>
            </a:pPr>
            <a:r>
              <a:rPr lang="en"/>
              <a:t>The key and functions directly implemented are concealed from you.</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AES-CBC (from before)</a:t>
            </a:r>
            <a:endParaRPr/>
          </a:p>
          <a:p>
            <a:pPr indent="-317500" lvl="1" marL="914400" rtl="0" algn="l">
              <a:spcBef>
                <a:spcPts val="0"/>
              </a:spcBef>
              <a:spcAft>
                <a:spcPts val="0"/>
              </a:spcAft>
              <a:buSzPts val="1400"/>
              <a:buChar char="○"/>
            </a:pPr>
            <a:r>
              <a:rPr lang="en"/>
              <a:t>CBC-MAC (from right now)</a:t>
            </a:r>
            <a:endParaRPr/>
          </a:p>
        </p:txBody>
      </p:sp>
      <p:pic>
        <p:nvPicPr>
          <p:cNvPr id="263" name="Google Shape;263;p39"/>
          <p:cNvPicPr preferRelativeResize="0"/>
          <p:nvPr/>
        </p:nvPicPr>
        <p:blipFill>
          <a:blip r:embed="rId3">
            <a:alphaModFix/>
          </a:blip>
          <a:stretch>
            <a:fillRect/>
          </a:stretch>
        </p:blipFill>
        <p:spPr>
          <a:xfrm>
            <a:off x="6354375" y="145200"/>
            <a:ext cx="2694899" cy="179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CBC-MAC</a:t>
            </a:r>
            <a:endParaRPr/>
          </a:p>
        </p:txBody>
      </p:sp>
      <p:grpSp>
        <p:nvGrpSpPr>
          <p:cNvPr id="269" name="Google Shape;269;p40"/>
          <p:cNvGrpSpPr/>
          <p:nvPr/>
        </p:nvGrpSpPr>
        <p:grpSpPr>
          <a:xfrm>
            <a:off x="499963" y="1071550"/>
            <a:ext cx="8144063" cy="3000375"/>
            <a:chOff x="499875" y="1266775"/>
            <a:chExt cx="8144063" cy="3000375"/>
          </a:xfrm>
        </p:grpSpPr>
        <p:sp>
          <p:nvSpPr>
            <p:cNvPr id="270" name="Google Shape;270;p40"/>
            <p:cNvSpPr/>
            <p:nvPr/>
          </p:nvSpPr>
          <p:spPr>
            <a:xfrm>
              <a:off x="499875" y="1266775"/>
              <a:ext cx="8143800" cy="2968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40"/>
            <p:cNvPicPr preferRelativeResize="0"/>
            <p:nvPr/>
          </p:nvPicPr>
          <p:blipFill>
            <a:blip r:embed="rId3">
              <a:alphaModFix/>
            </a:blip>
            <a:stretch>
              <a:fillRect/>
            </a:stretch>
          </p:blipFill>
          <p:spPr>
            <a:xfrm>
              <a:off x="500063" y="1266775"/>
              <a:ext cx="8143875" cy="3000375"/>
            </a:xfrm>
            <a:prstGeom prst="rect">
              <a:avLst/>
            </a:prstGeom>
            <a:noFill/>
            <a:ln>
              <a:noFill/>
            </a:ln>
          </p:spPr>
        </p:pic>
      </p:grpSp>
      <p:grpSp>
        <p:nvGrpSpPr>
          <p:cNvPr id="272" name="Google Shape;272;p40"/>
          <p:cNvGrpSpPr/>
          <p:nvPr/>
        </p:nvGrpSpPr>
        <p:grpSpPr>
          <a:xfrm>
            <a:off x="2386013" y="4569875"/>
            <a:ext cx="4371975" cy="266700"/>
            <a:chOff x="2386013" y="4419550"/>
            <a:chExt cx="4371975" cy="266700"/>
          </a:xfrm>
        </p:grpSpPr>
        <p:sp>
          <p:nvSpPr>
            <p:cNvPr id="273" name="Google Shape;273;p40"/>
            <p:cNvSpPr/>
            <p:nvPr/>
          </p:nvSpPr>
          <p:spPr>
            <a:xfrm>
              <a:off x="2386050" y="4419550"/>
              <a:ext cx="4371900" cy="266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40"/>
            <p:cNvPicPr preferRelativeResize="0"/>
            <p:nvPr/>
          </p:nvPicPr>
          <p:blipFill>
            <a:blip r:embed="rId4">
              <a:alphaModFix/>
            </a:blip>
            <a:stretch>
              <a:fillRect/>
            </a:stretch>
          </p:blipFill>
          <p:spPr>
            <a:xfrm>
              <a:off x="2386013" y="4419550"/>
              <a:ext cx="4371975" cy="2667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Malleability Challenges</a:t>
            </a:r>
            <a:endParaRPr/>
          </a:p>
        </p:txBody>
      </p:sp>
      <p:sp>
        <p:nvSpPr>
          <p:cNvPr id="280" name="Google Shape;28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lang="en"/>
              <a:t>A seemingly impossible challenge</a:t>
            </a:r>
            <a:endParaRPr/>
          </a:p>
          <a:p>
            <a:pPr indent="-317500" lvl="1" marL="914400" rtl="0" algn="l">
              <a:spcBef>
                <a:spcPts val="0"/>
              </a:spcBef>
              <a:spcAft>
                <a:spcPts val="0"/>
              </a:spcAft>
              <a:buSzPts val="1400"/>
              <a:buChar char="○"/>
            </a:pPr>
            <a:r>
              <a:rPr lang="en"/>
              <a:t>Frequently having access to an oracle or publicly available scheme</a:t>
            </a:r>
            <a:endParaRPr/>
          </a:p>
          <a:p>
            <a:pPr indent="-342900" lvl="0" marL="457200" rtl="0" algn="l">
              <a:spcBef>
                <a:spcPts val="0"/>
              </a:spcBef>
              <a:spcAft>
                <a:spcPts val="0"/>
              </a:spcAft>
              <a:buSzPts val="1800"/>
              <a:buChar char="●"/>
            </a:pPr>
            <a:r>
              <a:rPr lang="en"/>
              <a:t>Examples:</a:t>
            </a:r>
            <a:endParaRPr/>
          </a:p>
          <a:p>
            <a:pPr indent="-317500" lvl="1" marL="914400" rtl="0" algn="l">
              <a:spcBef>
                <a:spcPts val="0"/>
              </a:spcBef>
              <a:spcAft>
                <a:spcPts val="0"/>
              </a:spcAft>
              <a:buSzPts val="1400"/>
              <a:buChar char="○"/>
            </a:pPr>
            <a:r>
              <a:rPr lang="en"/>
              <a:t>RSA Malleability (on board)</a:t>
            </a:r>
            <a:endParaRPr/>
          </a:p>
        </p:txBody>
      </p:sp>
      <p:pic>
        <p:nvPicPr>
          <p:cNvPr id="281" name="Google Shape;281;p41"/>
          <p:cNvPicPr preferRelativeResize="0"/>
          <p:nvPr/>
        </p:nvPicPr>
        <p:blipFill>
          <a:blip r:embed="rId3">
            <a:alphaModFix/>
          </a:blip>
          <a:stretch>
            <a:fillRect/>
          </a:stretch>
        </p:blipFill>
        <p:spPr>
          <a:xfrm>
            <a:off x="5145300" y="2518200"/>
            <a:ext cx="3284325" cy="218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I’m Not Covering</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Coding Theory</a:t>
            </a:r>
            <a:endParaRPr/>
          </a:p>
          <a:p>
            <a:pPr indent="-342900" lvl="0" marL="457200" rtl="0" algn="l">
              <a:spcBef>
                <a:spcPts val="0"/>
              </a:spcBef>
              <a:spcAft>
                <a:spcPts val="0"/>
              </a:spcAft>
              <a:buSzPts val="1800"/>
              <a:buChar char="●"/>
            </a:pPr>
            <a:r>
              <a:rPr lang="en"/>
              <a:t>Finite Field Theory</a:t>
            </a:r>
            <a:endParaRPr/>
          </a:p>
          <a:p>
            <a:pPr indent="-342900" lvl="0" marL="457200" rtl="0" algn="l">
              <a:spcBef>
                <a:spcPts val="0"/>
              </a:spcBef>
              <a:spcAft>
                <a:spcPts val="0"/>
              </a:spcAft>
              <a:buSzPts val="1800"/>
              <a:buChar char="●"/>
            </a:pPr>
            <a:r>
              <a:rPr lang="en"/>
              <a:t>Algebraic Topology</a:t>
            </a:r>
            <a:endParaRPr/>
          </a:p>
          <a:p>
            <a:pPr indent="-342900" lvl="0" marL="457200" rtl="0" algn="l">
              <a:spcBef>
                <a:spcPts val="0"/>
              </a:spcBef>
              <a:spcAft>
                <a:spcPts val="0"/>
              </a:spcAft>
              <a:buSzPts val="1800"/>
              <a:buChar char="●"/>
            </a:pPr>
            <a:r>
              <a:rPr lang="en"/>
              <a:t>Where babies come from</a:t>
            </a:r>
            <a:endParaRPr/>
          </a:p>
          <a:p>
            <a:pPr indent="-342900" lvl="0" marL="457200" rtl="0" algn="l">
              <a:spcBef>
                <a:spcPts val="0"/>
              </a:spcBef>
              <a:spcAft>
                <a:spcPts val="0"/>
              </a:spcAft>
              <a:buSzPts val="1800"/>
              <a:buChar char="●"/>
            </a:pPr>
            <a:r>
              <a:rPr lang="en"/>
              <a:t>Why your mother may or may not love you</a:t>
            </a:r>
            <a:endParaRPr/>
          </a:p>
          <a:p>
            <a:pPr indent="-342900" lvl="0" marL="457200" rtl="0" algn="l">
              <a:spcBef>
                <a:spcPts val="0"/>
              </a:spcBef>
              <a:spcAft>
                <a:spcPts val="0"/>
              </a:spcAft>
              <a:buSzPts val="1800"/>
              <a:buChar char="●"/>
            </a:pPr>
            <a:r>
              <a:rPr lang="en"/>
              <a:t>How to make money by investing early in Burke Defense Solutions &amp; Management</a:t>
            </a:r>
            <a:endParaRPr/>
          </a:p>
        </p:txBody>
      </p:sp>
      <p:sp>
        <p:nvSpPr>
          <p:cNvPr id="74" name="Google Shape;74;p15"/>
          <p:cNvSpPr txBox="1"/>
          <p:nvPr/>
        </p:nvSpPr>
        <p:spPr>
          <a:xfrm>
            <a:off x="3818400" y="4473000"/>
            <a:ext cx="1507200" cy="670500"/>
          </a:xfrm>
          <a:prstGeom prst="rect">
            <a:avLst/>
          </a:prstGeom>
          <a:noFill/>
          <a:ln>
            <a:noFill/>
          </a:ln>
        </p:spPr>
        <p:txBody>
          <a:bodyPr anchorCtr="0" anchor="t" bIns="91425" lIns="91425" spcFirstLastPara="1" rIns="91425" wrap="square" tIns="91425">
            <a:noAutofit/>
          </a:bodyPr>
          <a:lstStyle/>
          <a:p>
            <a:pPr indent="0" lvl="0" marL="0" rtl="0" algn="l">
              <a:lnSpc>
                <a:spcPct val="111111"/>
              </a:lnSpc>
              <a:spcBef>
                <a:spcPts val="0"/>
              </a:spcBef>
              <a:spcAft>
                <a:spcPts val="0"/>
              </a:spcAft>
              <a:buNone/>
            </a:pPr>
            <a:r>
              <a:rPr lang="en" sz="600">
                <a:solidFill>
                  <a:schemeClr val="accent4"/>
                </a:solidFill>
                <a:latin typeface="Roboto"/>
                <a:ea typeface="Roboto"/>
                <a:cs typeface="Roboto"/>
                <a:sym typeface="Roboto"/>
              </a:rPr>
              <a:t>National Suicide Prevention Lifeline</a:t>
            </a:r>
            <a:endParaRPr sz="600">
              <a:solidFill>
                <a:schemeClr val="accent4"/>
              </a:solidFill>
              <a:latin typeface="Roboto"/>
              <a:ea typeface="Roboto"/>
              <a:cs typeface="Roboto"/>
              <a:sym typeface="Roboto"/>
            </a:endParaRPr>
          </a:p>
          <a:p>
            <a:pPr indent="0" lvl="0" marL="0" rtl="0" algn="l">
              <a:lnSpc>
                <a:spcPct val="75000"/>
              </a:lnSpc>
              <a:spcBef>
                <a:spcPts val="600"/>
              </a:spcBef>
              <a:spcAft>
                <a:spcPts val="1800"/>
              </a:spcAft>
              <a:buNone/>
            </a:pPr>
            <a:r>
              <a:rPr lang="en">
                <a:solidFill>
                  <a:schemeClr val="accent4"/>
                </a:solidFill>
              </a:rPr>
              <a:t>1-800-273-8255</a:t>
            </a:r>
            <a:endParaRPr>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Elliptic Curve Cryptography</a:t>
            </a:r>
            <a:endParaRPr/>
          </a:p>
        </p:txBody>
      </p:sp>
      <p:sp>
        <p:nvSpPr>
          <p:cNvPr id="287" name="Google Shape;28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Characterized by:</a:t>
            </a:r>
            <a:endParaRPr/>
          </a:p>
          <a:p>
            <a:pPr indent="-317500" lvl="1" marL="914400" rtl="0" algn="l">
              <a:spcBef>
                <a:spcPts val="0"/>
              </a:spcBef>
              <a:spcAft>
                <a:spcPts val="0"/>
              </a:spcAft>
              <a:buSzPts val="1400"/>
              <a:buChar char="○"/>
            </a:pPr>
            <a:r>
              <a:rPr lang="en"/>
              <a:t>RSA-esque</a:t>
            </a:r>
            <a:endParaRPr/>
          </a:p>
          <a:p>
            <a:pPr indent="-342900" lvl="0" marL="457200" rtl="0" algn="l">
              <a:spcBef>
                <a:spcPts val="0"/>
              </a:spcBef>
              <a:spcAft>
                <a:spcPts val="0"/>
              </a:spcAft>
              <a:buSzPts val="1800"/>
              <a:buChar char="●"/>
            </a:pPr>
            <a:r>
              <a:rPr lang="en"/>
              <a:t>Solutions:</a:t>
            </a:r>
            <a:endParaRPr/>
          </a:p>
          <a:p>
            <a:pPr indent="-317500" lvl="1" marL="914400" rtl="0" algn="l">
              <a:spcBef>
                <a:spcPts val="0"/>
              </a:spcBef>
              <a:spcAft>
                <a:spcPts val="0"/>
              </a:spcAft>
              <a:buSzPts val="1400"/>
              <a:buChar char="○"/>
            </a:pPr>
            <a:r>
              <a:rPr lang="en"/>
              <a:t>Unique to each implementation</a:t>
            </a:r>
            <a:endParaRPr/>
          </a:p>
          <a:p>
            <a:pPr indent="-317500" lvl="1" marL="914400" rtl="0" algn="l">
              <a:spcBef>
                <a:spcPts val="0"/>
              </a:spcBef>
              <a:spcAft>
                <a:spcPts val="0"/>
              </a:spcAft>
              <a:buSzPts val="1400"/>
              <a:buChar char="○"/>
            </a:pPr>
            <a:r>
              <a:rPr lang="en"/>
              <a:t>Normally rooted in too simple of a curve being used</a:t>
            </a:r>
            <a:endParaRPr/>
          </a:p>
          <a:p>
            <a:pPr indent="-317500" lvl="1" marL="914400" rtl="0" algn="l">
              <a:spcBef>
                <a:spcPts val="0"/>
              </a:spcBef>
              <a:spcAft>
                <a:spcPts val="0"/>
              </a:spcAft>
              <a:buSzPts val="1400"/>
              <a:buChar char="○"/>
            </a:pPr>
            <a:r>
              <a:rPr lang="en"/>
              <a:t>Similar to the math required in the Low-n RSA challenge</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There aren’t many fully fleshed out</a:t>
            </a:r>
            <a:endParaRPr/>
          </a:p>
          <a:p>
            <a:pPr indent="-317500" lvl="1" marL="914400" rtl="0" algn="l">
              <a:spcBef>
                <a:spcPts val="0"/>
              </a:spcBef>
              <a:spcAft>
                <a:spcPts val="0"/>
              </a:spcAft>
              <a:buSzPts val="1400"/>
              <a:buChar char="○"/>
            </a:pPr>
            <a:r>
              <a:rPr lang="en"/>
              <a:t>Github repos</a:t>
            </a:r>
            <a:endParaRPr/>
          </a:p>
          <a:p>
            <a:pPr indent="-317500" lvl="1" marL="914400" rtl="0" algn="l">
              <a:spcBef>
                <a:spcPts val="0"/>
              </a:spcBef>
              <a:spcAft>
                <a:spcPts val="0"/>
              </a:spcAft>
              <a:buSzPts val="1400"/>
              <a:buChar char="○"/>
            </a:pPr>
            <a:r>
              <a:rPr lang="en"/>
              <a:t>Assorted course material</a:t>
            </a:r>
            <a:endParaRPr/>
          </a:p>
        </p:txBody>
      </p:sp>
      <p:pic>
        <p:nvPicPr>
          <p:cNvPr id="288" name="Google Shape;288;p42"/>
          <p:cNvPicPr preferRelativeResize="0"/>
          <p:nvPr/>
        </p:nvPicPr>
        <p:blipFill>
          <a:blip r:embed="rId3">
            <a:alphaModFix/>
          </a:blip>
          <a:stretch>
            <a:fillRect/>
          </a:stretch>
        </p:blipFill>
        <p:spPr>
          <a:xfrm>
            <a:off x="5948851" y="799300"/>
            <a:ext cx="2883450" cy="2892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Mythic</a:t>
            </a:r>
            <a:r>
              <a:rPr lang="en"/>
              <a:t> </a:t>
            </a:r>
            <a:r>
              <a:rPr lang="en"/>
              <a:t>Challenges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Morse Code without spaces</a:t>
            </a:r>
            <a:endParaRPr/>
          </a:p>
        </p:txBody>
      </p:sp>
      <p:sp>
        <p:nvSpPr>
          <p:cNvPr id="299" name="Google Shape;29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impossible</a:t>
            </a:r>
            <a:endParaRPr/>
          </a:p>
          <a:p>
            <a:pPr indent="-342900" lvl="0" marL="457200" rtl="0" algn="l">
              <a:spcBef>
                <a:spcPts val="0"/>
              </a:spcBef>
              <a:spcAft>
                <a:spcPts val="0"/>
              </a:spcAft>
              <a:buSzPts val="1800"/>
              <a:buChar char="●"/>
            </a:pPr>
            <a:r>
              <a:rPr lang="en"/>
              <a:t>Complain to the challenge authors</a:t>
            </a:r>
            <a:endParaRPr/>
          </a:p>
          <a:p>
            <a:pPr indent="-342900" lvl="0" marL="457200" rtl="0" algn="l">
              <a:spcBef>
                <a:spcPts val="0"/>
              </a:spcBef>
              <a:spcAft>
                <a:spcPts val="0"/>
              </a:spcAft>
              <a:buClr>
                <a:schemeClr val="accent1"/>
              </a:buClr>
              <a:buSzPts val="1800"/>
              <a:buFont typeface="Caveat"/>
              <a:buChar char="●"/>
            </a:pPr>
            <a:r>
              <a:rPr lang="en">
                <a:solidFill>
                  <a:schemeClr val="accent1"/>
                </a:solidFill>
                <a:latin typeface="Caveat"/>
                <a:ea typeface="Caveat"/>
                <a:cs typeface="Caveat"/>
                <a:sym typeface="Caveat"/>
              </a:rPr>
              <a:t>I’m looking at you lil prez - anna</a:t>
            </a:r>
            <a:endParaRPr>
              <a:solidFill>
                <a:schemeClr val="accent1"/>
              </a:solidFill>
              <a:latin typeface="Caveat"/>
              <a:ea typeface="Caveat"/>
              <a:cs typeface="Caveat"/>
              <a:sym typeface="Caveat"/>
            </a:endParaRPr>
          </a:p>
        </p:txBody>
      </p:sp>
      <p:pic>
        <p:nvPicPr>
          <p:cNvPr id="300" name="Google Shape;300;p44"/>
          <p:cNvPicPr preferRelativeResize="0"/>
          <p:nvPr/>
        </p:nvPicPr>
        <p:blipFill>
          <a:blip r:embed="rId3">
            <a:alphaModFix/>
          </a:blip>
          <a:stretch>
            <a:fillRect/>
          </a:stretch>
        </p:blipFill>
        <p:spPr>
          <a:xfrm>
            <a:off x="736725" y="2943028"/>
            <a:ext cx="6762825" cy="95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LLL Lattice Reduction</a:t>
            </a:r>
            <a:endParaRPr/>
          </a:p>
        </p:txBody>
      </p:sp>
      <p:sp>
        <p:nvSpPr>
          <p:cNvPr id="306" name="Google Shape;30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LLL:</a:t>
            </a:r>
            <a:endParaRPr/>
          </a:p>
          <a:p>
            <a:pPr indent="-317500" lvl="1" marL="914400" rtl="0" algn="l">
              <a:spcBef>
                <a:spcPts val="0"/>
              </a:spcBef>
              <a:spcAft>
                <a:spcPts val="0"/>
              </a:spcAft>
              <a:buSzPts val="1400"/>
              <a:buChar char="○"/>
            </a:pPr>
            <a:r>
              <a:rPr lang="en"/>
              <a:t>Lenstra</a:t>
            </a:r>
            <a:endParaRPr/>
          </a:p>
          <a:p>
            <a:pPr indent="-317500" lvl="1" marL="914400" rtl="0" algn="l">
              <a:spcBef>
                <a:spcPts val="0"/>
              </a:spcBef>
              <a:spcAft>
                <a:spcPts val="0"/>
              </a:spcAft>
              <a:buSzPts val="1400"/>
              <a:buChar char="○"/>
            </a:pPr>
            <a:r>
              <a:rPr lang="en"/>
              <a:t>Lenstra</a:t>
            </a:r>
            <a:endParaRPr/>
          </a:p>
          <a:p>
            <a:pPr indent="-317500" lvl="1" marL="914400" rtl="0" algn="l">
              <a:spcBef>
                <a:spcPts val="0"/>
              </a:spcBef>
              <a:spcAft>
                <a:spcPts val="0"/>
              </a:spcAft>
              <a:buSzPts val="1400"/>
              <a:buChar char="○"/>
            </a:pPr>
            <a:r>
              <a:rPr lang="en"/>
              <a:t>Lovász</a:t>
            </a:r>
            <a:endParaRPr/>
          </a:p>
          <a:p>
            <a:pPr indent="-342900" lvl="0" marL="457200" rtl="0" algn="l">
              <a:spcBef>
                <a:spcPts val="0"/>
              </a:spcBef>
              <a:spcAft>
                <a:spcPts val="0"/>
              </a:spcAft>
              <a:buSzPts val="1800"/>
              <a:buChar char="●"/>
            </a:pPr>
            <a:r>
              <a:rPr lang="en"/>
              <a:t>General Idea:</a:t>
            </a:r>
            <a:endParaRPr/>
          </a:p>
          <a:p>
            <a:pPr indent="-317500" lvl="1" marL="914400" rtl="0" algn="l">
              <a:spcBef>
                <a:spcPts val="0"/>
              </a:spcBef>
              <a:spcAft>
                <a:spcPts val="0"/>
              </a:spcAft>
              <a:buSzPts val="1400"/>
              <a:buChar char="○"/>
            </a:pPr>
            <a:r>
              <a:rPr lang="en"/>
              <a:t>Sometimes NP-hard problems aren’t that hard</a:t>
            </a:r>
            <a:endParaRPr/>
          </a:p>
          <a:p>
            <a:pPr indent="-317500" lvl="1" marL="914400" rtl="0" algn="l">
              <a:spcBef>
                <a:spcPts val="0"/>
              </a:spcBef>
              <a:spcAft>
                <a:spcPts val="0"/>
              </a:spcAft>
              <a:buSzPts val="1400"/>
              <a:buChar char="○"/>
            </a:pPr>
            <a:r>
              <a:rPr lang="en"/>
              <a:t>We can break this problem into parallel</a:t>
            </a:r>
            <a:endParaRPr/>
          </a:p>
          <a:p>
            <a:pPr indent="-317500" lvl="1" marL="914400" rtl="0" algn="l">
              <a:spcBef>
                <a:spcPts val="0"/>
              </a:spcBef>
              <a:spcAft>
                <a:spcPts val="0"/>
              </a:spcAft>
              <a:buSzPts val="1400"/>
              <a:buChar char="○"/>
            </a:pPr>
            <a:r>
              <a:rPr lang="en"/>
              <a:t>We basically become a human GPU</a:t>
            </a:r>
            <a:endParaRPr/>
          </a:p>
          <a:p>
            <a:pPr indent="-317500" lvl="2" marL="1371600" rtl="0" algn="l">
              <a:spcBef>
                <a:spcPts val="0"/>
              </a:spcBef>
              <a:spcAft>
                <a:spcPts val="0"/>
              </a:spcAft>
              <a:buSzPts val="1400"/>
              <a:buChar char="■"/>
            </a:pPr>
            <a:r>
              <a:rPr lang="en"/>
              <a:t>We can also use a normal GPU for this</a:t>
            </a:r>
            <a:endParaRPr/>
          </a:p>
        </p:txBody>
      </p:sp>
      <p:pic>
        <p:nvPicPr>
          <p:cNvPr id="307" name="Google Shape;307;p45"/>
          <p:cNvPicPr preferRelativeResize="0"/>
          <p:nvPr/>
        </p:nvPicPr>
        <p:blipFill>
          <a:blip r:embed="rId3">
            <a:alphaModFix/>
          </a:blip>
          <a:stretch>
            <a:fillRect/>
          </a:stretch>
        </p:blipFill>
        <p:spPr>
          <a:xfrm>
            <a:off x="5611800" y="1562575"/>
            <a:ext cx="3173900" cy="1853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Post-Quantum Key Exchange on Blockchains</a:t>
            </a:r>
            <a:endParaRPr/>
          </a:p>
        </p:txBody>
      </p:sp>
      <p:sp>
        <p:nvSpPr>
          <p:cNvPr id="313" name="Google Shape;31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donut! I thought your story would be the donut hole in the donut’s hole, but now I see that there is a hole in the middle of the donut hole! Or perhaps it’s actually just a very small donut.” - Daniel Craig</a:t>
            </a:r>
            <a:endParaRPr/>
          </a:p>
        </p:txBody>
      </p:sp>
      <p:pic>
        <p:nvPicPr>
          <p:cNvPr id="314" name="Google Shape;314;p46"/>
          <p:cNvPicPr preferRelativeResize="0"/>
          <p:nvPr/>
        </p:nvPicPr>
        <p:blipFill>
          <a:blip r:embed="rId3">
            <a:alphaModFix/>
          </a:blip>
          <a:stretch>
            <a:fillRect/>
          </a:stretch>
        </p:blipFill>
        <p:spPr>
          <a:xfrm>
            <a:off x="727593" y="2496743"/>
            <a:ext cx="3866050" cy="2172900"/>
          </a:xfrm>
          <a:prstGeom prst="rect">
            <a:avLst/>
          </a:prstGeom>
          <a:noFill/>
          <a:ln>
            <a:noFill/>
          </a:ln>
        </p:spPr>
      </p:pic>
      <p:pic>
        <p:nvPicPr>
          <p:cNvPr id="315" name="Google Shape;315;p46"/>
          <p:cNvPicPr preferRelativeResize="0"/>
          <p:nvPr/>
        </p:nvPicPr>
        <p:blipFill>
          <a:blip r:embed="rId4">
            <a:alphaModFix/>
          </a:blip>
          <a:stretch>
            <a:fillRect/>
          </a:stretch>
        </p:blipFill>
        <p:spPr>
          <a:xfrm>
            <a:off x="5432000" y="2168575"/>
            <a:ext cx="2631850" cy="2589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IOTA Problem</a:t>
            </a:r>
            <a:endParaRPr/>
          </a:p>
        </p:txBody>
      </p:sp>
      <p:sp>
        <p:nvSpPr>
          <p:cNvPr id="321" name="Google Shape;32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a:t>
            </a:r>
            <a:endParaRPr/>
          </a:p>
          <a:p>
            <a:pPr indent="0" lvl="0" marL="0" rtl="0" algn="l">
              <a:spcBef>
                <a:spcPts val="1600"/>
              </a:spcBef>
              <a:spcAft>
                <a:spcPts val="0"/>
              </a:spcAft>
              <a:buNone/>
            </a:pPr>
            <a:r>
              <a:rPr lang="en"/>
              <a:t>Quantum-resistant encryption does not mean pen-and-paper-resistant encryption.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Higher order functions typically mean more malleability (see: AES vs RSA).</a:t>
            </a:r>
            <a:endParaRPr/>
          </a:p>
        </p:txBody>
      </p:sp>
      <p:pic>
        <p:nvPicPr>
          <p:cNvPr id="322" name="Google Shape;322;p47"/>
          <p:cNvPicPr preferRelativeResize="0"/>
          <p:nvPr/>
        </p:nvPicPr>
        <p:blipFill>
          <a:blip r:embed="rId3">
            <a:alphaModFix/>
          </a:blip>
          <a:stretch>
            <a:fillRect/>
          </a:stretch>
        </p:blipFill>
        <p:spPr>
          <a:xfrm>
            <a:off x="3048000" y="2187963"/>
            <a:ext cx="3048000" cy="149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Cryptology</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study of both:</a:t>
            </a:r>
            <a:endParaRPr/>
          </a:p>
          <a:p>
            <a:pPr indent="-342900" lvl="0" marL="457200" rtl="0" algn="l">
              <a:spcBef>
                <a:spcPts val="1600"/>
              </a:spcBef>
              <a:spcAft>
                <a:spcPts val="0"/>
              </a:spcAft>
              <a:buSzPts val="1800"/>
              <a:buChar char="●"/>
            </a:pPr>
            <a:r>
              <a:rPr lang="en"/>
              <a:t>Cryptography</a:t>
            </a:r>
            <a:endParaRPr/>
          </a:p>
          <a:p>
            <a:pPr indent="-317500" lvl="1" marL="914400" rtl="0" algn="l">
              <a:spcBef>
                <a:spcPts val="0"/>
              </a:spcBef>
              <a:spcAft>
                <a:spcPts val="0"/>
              </a:spcAft>
              <a:buSzPts val="1400"/>
              <a:buChar char="○"/>
            </a:pPr>
            <a:r>
              <a:rPr lang="en"/>
              <a:t>The art of writing or solving codes</a:t>
            </a:r>
            <a:endParaRPr/>
          </a:p>
          <a:p>
            <a:pPr indent="-317500" lvl="1" marL="914400" rtl="0" algn="l">
              <a:spcBef>
                <a:spcPts val="0"/>
              </a:spcBef>
              <a:spcAft>
                <a:spcPts val="0"/>
              </a:spcAft>
              <a:buSzPts val="1400"/>
              <a:buChar char="○"/>
            </a:pPr>
            <a:r>
              <a:rPr lang="en"/>
              <a:t>Focuses on </a:t>
            </a:r>
            <a:r>
              <a:rPr b="1" lang="en">
                <a:solidFill>
                  <a:schemeClr val="accent2"/>
                </a:solidFill>
              </a:rPr>
              <a:t>integrity </a:t>
            </a:r>
            <a:r>
              <a:rPr lang="en"/>
              <a:t>and </a:t>
            </a:r>
            <a:r>
              <a:rPr b="1" lang="en">
                <a:solidFill>
                  <a:schemeClr val="accent2"/>
                </a:solidFill>
              </a:rPr>
              <a:t>confidentiality</a:t>
            </a:r>
            <a:r>
              <a:rPr lang="en"/>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Cryptanalysis</a:t>
            </a:r>
            <a:endParaRPr/>
          </a:p>
          <a:p>
            <a:pPr indent="-317500" lvl="1" marL="914400" rtl="0" algn="l">
              <a:spcBef>
                <a:spcPts val="0"/>
              </a:spcBef>
              <a:spcAft>
                <a:spcPts val="0"/>
              </a:spcAft>
              <a:buSzPts val="1400"/>
              <a:buChar char="○"/>
            </a:pPr>
            <a:r>
              <a:rPr lang="en"/>
              <a:t>The analysis of codes</a:t>
            </a:r>
            <a:endParaRPr/>
          </a:p>
        </p:txBody>
      </p:sp>
      <p:pic>
        <p:nvPicPr>
          <p:cNvPr id="86" name="Google Shape;86;p17"/>
          <p:cNvPicPr preferRelativeResize="0"/>
          <p:nvPr/>
        </p:nvPicPr>
        <p:blipFill>
          <a:blip r:embed="rId3">
            <a:alphaModFix/>
          </a:blip>
          <a:stretch>
            <a:fillRect/>
          </a:stretch>
        </p:blipFill>
        <p:spPr>
          <a:xfrm>
            <a:off x="2510225" y="3357425"/>
            <a:ext cx="1079501" cy="1211450"/>
          </a:xfrm>
          <a:prstGeom prst="rect">
            <a:avLst/>
          </a:prstGeom>
          <a:noFill/>
          <a:ln>
            <a:noFill/>
          </a:ln>
        </p:spPr>
      </p:pic>
      <p:pic>
        <p:nvPicPr>
          <p:cNvPr id="87" name="Google Shape;87;p17"/>
          <p:cNvPicPr preferRelativeResize="0"/>
          <p:nvPr/>
        </p:nvPicPr>
        <p:blipFill>
          <a:blip r:embed="rId4">
            <a:alphaModFix/>
          </a:blip>
          <a:stretch>
            <a:fillRect/>
          </a:stretch>
        </p:blipFill>
        <p:spPr>
          <a:xfrm flipH="1">
            <a:off x="3861959" y="1242425"/>
            <a:ext cx="1420089" cy="121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Required background mathematics terms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Addition</a:t>
            </a:r>
            <a:endParaRPr/>
          </a:p>
          <a:p>
            <a:pPr indent="-342900" lvl="0" marL="457200" rtl="0" algn="l">
              <a:spcBef>
                <a:spcPts val="0"/>
              </a:spcBef>
              <a:spcAft>
                <a:spcPts val="0"/>
              </a:spcAft>
              <a:buSzPts val="1800"/>
              <a:buChar char="●"/>
            </a:pPr>
            <a:r>
              <a:rPr lang="en"/>
              <a:t>XOR</a:t>
            </a:r>
            <a:endParaRPr/>
          </a:p>
          <a:p>
            <a:pPr indent="-342900" lvl="0" marL="457200" rtl="0" algn="l">
              <a:spcBef>
                <a:spcPts val="0"/>
              </a:spcBef>
              <a:spcAft>
                <a:spcPts val="0"/>
              </a:spcAft>
              <a:buSzPts val="1800"/>
              <a:buChar char="●"/>
            </a:pPr>
            <a:r>
              <a:rPr lang="en"/>
              <a:t>Exponents</a:t>
            </a:r>
            <a:endParaRPr/>
          </a:p>
          <a:p>
            <a:pPr indent="-342900" lvl="0" marL="457200" rtl="0" algn="l">
              <a:spcBef>
                <a:spcPts val="0"/>
              </a:spcBef>
              <a:spcAft>
                <a:spcPts val="0"/>
              </a:spcAft>
              <a:buSzPts val="1800"/>
              <a:buChar char="●"/>
            </a:pPr>
            <a:r>
              <a:rPr lang="en"/>
              <a:t>Modulus</a:t>
            </a:r>
            <a:endParaRPr/>
          </a:p>
          <a:p>
            <a:pPr indent="-342900" lvl="0" marL="457200" rtl="0" algn="l">
              <a:spcBef>
                <a:spcPts val="0"/>
              </a:spcBef>
              <a:spcAft>
                <a:spcPts val="0"/>
              </a:spcAft>
              <a:buSzPts val="1800"/>
              <a:buChar char="●"/>
            </a:pPr>
            <a:r>
              <a:rPr lang="en"/>
              <a:t>Pseudorandom Number</a:t>
            </a:r>
            <a:endParaRPr/>
          </a:p>
          <a:p>
            <a:pPr indent="-342900" lvl="0" marL="457200" rtl="0" algn="l">
              <a:spcBef>
                <a:spcPts val="0"/>
              </a:spcBef>
              <a:spcAft>
                <a:spcPts val="0"/>
              </a:spcAft>
              <a:buSzPts val="1800"/>
              <a:buChar char="●"/>
            </a:pPr>
            <a:r>
              <a:rPr lang="en"/>
              <a:t>Pseudorandom Function</a:t>
            </a:r>
            <a:endParaRPr/>
          </a:p>
          <a:p>
            <a:pPr indent="-342900" lvl="0" marL="457200" rtl="0" algn="l">
              <a:spcBef>
                <a:spcPts val="0"/>
              </a:spcBef>
              <a:spcAft>
                <a:spcPts val="0"/>
              </a:spcAft>
              <a:buSzPts val="1800"/>
              <a:buChar char="●"/>
            </a:pPr>
            <a:r>
              <a:rPr lang="en"/>
              <a:t>Pseudorandom Generator</a:t>
            </a:r>
            <a:endParaRPr/>
          </a:p>
        </p:txBody>
      </p:sp>
      <p:sp>
        <p:nvSpPr>
          <p:cNvPr id="94" name="Google Shape;94;p18"/>
          <p:cNvSpPr/>
          <p:nvPr/>
        </p:nvSpPr>
        <p:spPr>
          <a:xfrm>
            <a:off x="4125500" y="1285875"/>
            <a:ext cx="589500" cy="572700"/>
          </a:xfrm>
          <a:prstGeom prst="plus">
            <a:avLst>
              <a:gd fmla="val 392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5178238" y="1384450"/>
            <a:ext cx="1552026" cy="683850"/>
          </a:xfrm>
          <a:prstGeom prst="rect">
            <a:avLst/>
          </a:prstGeom>
          <a:noFill/>
          <a:ln>
            <a:noFill/>
          </a:ln>
        </p:spPr>
      </p:pic>
      <p:grpSp>
        <p:nvGrpSpPr>
          <p:cNvPr id="96" name="Google Shape;96;p18"/>
          <p:cNvGrpSpPr/>
          <p:nvPr/>
        </p:nvGrpSpPr>
        <p:grpSpPr>
          <a:xfrm>
            <a:off x="5622150" y="2383275"/>
            <a:ext cx="3156400" cy="955000"/>
            <a:chOff x="5622150" y="2383275"/>
            <a:chExt cx="3156400" cy="955000"/>
          </a:xfrm>
        </p:grpSpPr>
        <p:sp>
          <p:nvSpPr>
            <p:cNvPr id="97" name="Google Shape;97;p18"/>
            <p:cNvSpPr/>
            <p:nvPr/>
          </p:nvSpPr>
          <p:spPr>
            <a:xfrm>
              <a:off x="5622250" y="2383375"/>
              <a:ext cx="3156300" cy="95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8"/>
            <p:cNvPicPr preferRelativeResize="0"/>
            <p:nvPr/>
          </p:nvPicPr>
          <p:blipFill>
            <a:blip r:embed="rId4">
              <a:alphaModFix/>
            </a:blip>
            <a:stretch>
              <a:fillRect/>
            </a:stretch>
          </p:blipFill>
          <p:spPr>
            <a:xfrm>
              <a:off x="5622150" y="2383275"/>
              <a:ext cx="3156350" cy="954800"/>
            </a:xfrm>
            <a:prstGeom prst="rect">
              <a:avLst/>
            </a:prstGeom>
            <a:noFill/>
            <a:ln>
              <a:noFill/>
            </a:ln>
          </p:spPr>
        </p:pic>
      </p:grpSp>
      <p:sp>
        <p:nvSpPr>
          <p:cNvPr id="99" name="Google Shape;99;p18"/>
          <p:cNvSpPr/>
          <p:nvPr/>
        </p:nvSpPr>
        <p:spPr>
          <a:xfrm>
            <a:off x="6494525" y="3653050"/>
            <a:ext cx="834900" cy="857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Courier New"/>
                <a:ea typeface="Courier New"/>
                <a:cs typeface="Courier New"/>
                <a:sym typeface="Courier New"/>
              </a:rPr>
              <a:t>P</a:t>
            </a:r>
            <a:r>
              <a:rPr lang="en" sz="1000">
                <a:solidFill>
                  <a:schemeClr val="lt2"/>
                </a:solidFill>
                <a:latin typeface="Courier New"/>
                <a:ea typeface="Courier New"/>
                <a:cs typeface="Courier New"/>
                <a:sym typeface="Courier New"/>
              </a:rPr>
              <a:t>k</a:t>
            </a:r>
            <a:r>
              <a:rPr lang="en">
                <a:solidFill>
                  <a:schemeClr val="lt2"/>
                </a:solidFill>
                <a:latin typeface="Courier New"/>
                <a:ea typeface="Courier New"/>
                <a:cs typeface="Courier New"/>
                <a:sym typeface="Courier New"/>
              </a:rPr>
              <a:t>(x)</a:t>
            </a:r>
            <a:endParaRPr>
              <a:solidFill>
                <a:schemeClr val="lt2"/>
              </a:solidFill>
              <a:latin typeface="Courier New"/>
              <a:ea typeface="Courier New"/>
              <a:cs typeface="Courier New"/>
              <a:sym typeface="Courier New"/>
            </a:endParaRPr>
          </a:p>
        </p:txBody>
      </p:sp>
      <p:sp>
        <p:nvSpPr>
          <p:cNvPr id="100" name="Google Shape;100;p18"/>
          <p:cNvSpPr/>
          <p:nvPr/>
        </p:nvSpPr>
        <p:spPr>
          <a:xfrm>
            <a:off x="5622150" y="3739750"/>
            <a:ext cx="664200" cy="684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Courier New"/>
                <a:ea typeface="Courier New"/>
                <a:cs typeface="Courier New"/>
                <a:sym typeface="Courier New"/>
              </a:rPr>
              <a:t>P(x)</a:t>
            </a:r>
            <a:endParaRPr>
              <a:solidFill>
                <a:schemeClr val="lt2"/>
              </a:solidFill>
              <a:latin typeface="Courier New"/>
              <a:ea typeface="Courier New"/>
              <a:cs typeface="Courier New"/>
              <a:sym typeface="Courier New"/>
            </a:endParaRPr>
          </a:p>
        </p:txBody>
      </p:sp>
      <p:sp>
        <p:nvSpPr>
          <p:cNvPr id="101" name="Google Shape;101;p18"/>
          <p:cNvSpPr/>
          <p:nvPr/>
        </p:nvSpPr>
        <p:spPr>
          <a:xfrm>
            <a:off x="4961275" y="3856750"/>
            <a:ext cx="452700" cy="450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Courier New"/>
                <a:ea typeface="Courier New"/>
                <a:cs typeface="Courier New"/>
                <a:sym typeface="Courier New"/>
              </a:rPr>
              <a:t>P</a:t>
            </a:r>
            <a:endParaRPr>
              <a:solidFill>
                <a:schemeClr val="lt2"/>
              </a:solidFill>
              <a:latin typeface="Courier New"/>
              <a:ea typeface="Courier New"/>
              <a:cs typeface="Courier New"/>
              <a:sym typeface="Courier New"/>
            </a:endParaRPr>
          </a:p>
        </p:txBody>
      </p:sp>
      <p:sp>
        <p:nvSpPr>
          <p:cNvPr id="102" name="Google Shape;102;p18"/>
          <p:cNvSpPr/>
          <p:nvPr/>
        </p:nvSpPr>
        <p:spPr>
          <a:xfrm>
            <a:off x="7537600" y="3653050"/>
            <a:ext cx="834900" cy="857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Courier New"/>
                <a:ea typeface="Courier New"/>
                <a:cs typeface="Courier New"/>
                <a:sym typeface="Courier New"/>
              </a:rPr>
              <a:t>P(k,x)</a:t>
            </a:r>
            <a:endParaRPr>
              <a:solidFill>
                <a:schemeClr val="lt2"/>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Ancient Cryptology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Encodings</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Transport data</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Coding Theory</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Morse</a:t>
            </a:r>
            <a:endParaRPr/>
          </a:p>
          <a:p>
            <a:pPr indent="-317500" lvl="1" marL="914400" rtl="0" algn="l">
              <a:spcBef>
                <a:spcPts val="0"/>
              </a:spcBef>
              <a:spcAft>
                <a:spcPts val="0"/>
              </a:spcAft>
              <a:buSzPts val="1400"/>
              <a:buChar char="○"/>
            </a:pPr>
            <a:r>
              <a:rPr lang="en"/>
              <a:t>Baudot</a:t>
            </a:r>
            <a:endParaRPr/>
          </a:p>
        </p:txBody>
      </p:sp>
      <p:pic>
        <p:nvPicPr>
          <p:cNvPr id="114" name="Google Shape;114;p20"/>
          <p:cNvPicPr preferRelativeResize="0"/>
          <p:nvPr/>
        </p:nvPicPr>
        <p:blipFill>
          <a:blip r:embed="rId3">
            <a:alphaModFix/>
          </a:blip>
          <a:stretch>
            <a:fillRect/>
          </a:stretch>
        </p:blipFill>
        <p:spPr>
          <a:xfrm>
            <a:off x="2160725" y="2804423"/>
            <a:ext cx="6891399" cy="2214700"/>
          </a:xfrm>
          <a:prstGeom prst="rect">
            <a:avLst/>
          </a:prstGeom>
          <a:noFill/>
          <a:ln>
            <a:noFill/>
          </a:ln>
        </p:spPr>
      </p:pic>
      <p:pic>
        <p:nvPicPr>
          <p:cNvPr id="115" name="Google Shape;115;p20"/>
          <p:cNvPicPr preferRelativeResize="0"/>
          <p:nvPr/>
        </p:nvPicPr>
        <p:blipFill>
          <a:blip r:embed="rId4">
            <a:alphaModFix/>
          </a:blip>
          <a:stretch>
            <a:fillRect/>
          </a:stretch>
        </p:blipFill>
        <p:spPr>
          <a:xfrm>
            <a:off x="6015050" y="273250"/>
            <a:ext cx="2817259" cy="2748225"/>
          </a:xfrm>
          <a:prstGeom prst="rect">
            <a:avLst/>
          </a:prstGeom>
          <a:noFill/>
          <a:ln>
            <a:noFill/>
          </a:ln>
        </p:spPr>
      </p:pic>
      <p:pic>
        <p:nvPicPr>
          <p:cNvPr id="116" name="Google Shape;116;p20"/>
          <p:cNvPicPr preferRelativeResize="0"/>
          <p:nvPr/>
        </p:nvPicPr>
        <p:blipFill>
          <a:blip r:embed="rId5">
            <a:alphaModFix/>
          </a:blip>
          <a:stretch>
            <a:fillRect/>
          </a:stretch>
        </p:blipFill>
        <p:spPr>
          <a:xfrm>
            <a:off x="4572003" y="146003"/>
            <a:ext cx="1049250" cy="247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Hide content of data</a:t>
            </a:r>
            <a:endParaRPr/>
          </a:p>
          <a:p>
            <a:pPr indent="-342900" lvl="0" marL="457200" rtl="0" algn="l">
              <a:spcBef>
                <a:spcPts val="0"/>
              </a:spcBef>
              <a:spcAft>
                <a:spcPts val="0"/>
              </a:spcAft>
              <a:buSzPts val="1800"/>
              <a:buChar char="●"/>
            </a:pPr>
            <a:r>
              <a:rPr lang="en"/>
              <a:t>Methods:</a:t>
            </a:r>
            <a:endParaRPr/>
          </a:p>
          <a:p>
            <a:pPr indent="-317500" lvl="1" marL="914400" rtl="0" algn="l">
              <a:spcBef>
                <a:spcPts val="0"/>
              </a:spcBef>
              <a:spcAft>
                <a:spcPts val="0"/>
              </a:spcAft>
              <a:buSzPts val="1400"/>
              <a:buChar char="○"/>
            </a:pPr>
            <a:r>
              <a:rPr lang="en"/>
              <a:t>Rotational</a:t>
            </a:r>
            <a:endParaRPr/>
          </a:p>
          <a:p>
            <a:pPr indent="-317500" lvl="1" marL="914400" rtl="0" algn="l">
              <a:spcBef>
                <a:spcPts val="0"/>
              </a:spcBef>
              <a:spcAft>
                <a:spcPts val="0"/>
              </a:spcAft>
              <a:buSzPts val="1400"/>
              <a:buChar char="○"/>
            </a:pPr>
            <a:r>
              <a:rPr lang="en"/>
              <a:t>Substitution</a:t>
            </a:r>
            <a:endParaRPr/>
          </a:p>
          <a:p>
            <a:pPr indent="-342900" lvl="0" marL="457200" rtl="0" algn="l">
              <a:spcBef>
                <a:spcPts val="0"/>
              </a:spcBef>
              <a:spcAft>
                <a:spcPts val="0"/>
              </a:spcAft>
              <a:buSzPts val="1800"/>
              <a:buChar char="●"/>
            </a:pPr>
            <a:r>
              <a:rPr lang="en"/>
              <a:t>Weakness:</a:t>
            </a:r>
            <a:endParaRPr/>
          </a:p>
          <a:p>
            <a:pPr indent="-317500" lvl="1" marL="914400" rtl="0" algn="l">
              <a:spcBef>
                <a:spcPts val="0"/>
              </a:spcBef>
              <a:spcAft>
                <a:spcPts val="0"/>
              </a:spcAft>
              <a:buSzPts val="1400"/>
              <a:buChar char="○"/>
            </a:pPr>
            <a:r>
              <a:rPr lang="en"/>
              <a:t>Frequency Analysis</a:t>
            </a:r>
            <a:endParaRPr/>
          </a:p>
          <a:p>
            <a:pPr indent="-317500" lvl="1" marL="914400" rtl="0" algn="l">
              <a:spcBef>
                <a:spcPts val="0"/>
              </a:spcBef>
              <a:spcAft>
                <a:spcPts val="0"/>
              </a:spcAft>
              <a:buSzPts val="1400"/>
              <a:buChar char="○"/>
            </a:pPr>
            <a:r>
              <a:rPr lang="en"/>
              <a:t>Key Restrictions</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ROT13</a:t>
            </a:r>
            <a:endParaRPr/>
          </a:p>
          <a:p>
            <a:pPr indent="-342900" lvl="0" marL="457200" rtl="0" algn="l">
              <a:spcBef>
                <a:spcPts val="0"/>
              </a:spcBef>
              <a:spcAft>
                <a:spcPts val="0"/>
              </a:spcAft>
              <a:buSzPts val="1800"/>
              <a:buChar char="●"/>
            </a:pPr>
            <a:r>
              <a:rPr lang="en"/>
              <a:t>Websites:</a:t>
            </a:r>
            <a:endParaRPr/>
          </a:p>
          <a:p>
            <a:pPr indent="-317500" lvl="1" marL="914400" rtl="0" algn="l">
              <a:spcBef>
                <a:spcPts val="0"/>
              </a:spcBef>
              <a:spcAft>
                <a:spcPts val="0"/>
              </a:spcAft>
              <a:buSzPts val="1400"/>
              <a:buChar char="○"/>
            </a:pPr>
            <a:r>
              <a:rPr lang="en"/>
              <a:t>dcode.fr, cyberchef.io</a:t>
            </a:r>
            <a:endParaRPr/>
          </a:p>
        </p:txBody>
      </p:sp>
      <p:pic>
        <p:nvPicPr>
          <p:cNvPr id="122" name="Google Shape;122;p21"/>
          <p:cNvPicPr preferRelativeResize="0"/>
          <p:nvPr/>
        </p:nvPicPr>
        <p:blipFill>
          <a:blip r:embed="rId3">
            <a:alphaModFix/>
          </a:blip>
          <a:stretch>
            <a:fillRect/>
          </a:stretch>
        </p:blipFill>
        <p:spPr>
          <a:xfrm>
            <a:off x="5735725" y="445025"/>
            <a:ext cx="1691227" cy="1691227"/>
          </a:xfrm>
          <a:prstGeom prst="rect">
            <a:avLst/>
          </a:prstGeom>
          <a:noFill/>
          <a:ln>
            <a:noFill/>
          </a:ln>
        </p:spPr>
      </p:pic>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Ciphers</a:t>
            </a:r>
            <a:endParaRPr/>
          </a:p>
        </p:txBody>
      </p:sp>
      <p:pic>
        <p:nvPicPr>
          <p:cNvPr id="124" name="Google Shape;124;p21"/>
          <p:cNvPicPr preferRelativeResize="0"/>
          <p:nvPr/>
        </p:nvPicPr>
        <p:blipFill>
          <a:blip r:embed="rId4">
            <a:alphaModFix/>
          </a:blip>
          <a:stretch>
            <a:fillRect/>
          </a:stretch>
        </p:blipFill>
        <p:spPr>
          <a:xfrm>
            <a:off x="4647026" y="1862338"/>
            <a:ext cx="3711175" cy="2474323"/>
          </a:xfrm>
          <a:prstGeom prst="rect">
            <a:avLst/>
          </a:prstGeom>
          <a:noFill/>
          <a:ln>
            <a:noFill/>
          </a:ln>
        </p:spPr>
      </p:pic>
      <p:pic>
        <p:nvPicPr>
          <p:cNvPr id="125" name="Google Shape;125;p21"/>
          <p:cNvPicPr preferRelativeResize="0"/>
          <p:nvPr/>
        </p:nvPicPr>
        <p:blipFill>
          <a:blip r:embed="rId5">
            <a:alphaModFix/>
          </a:blip>
          <a:stretch>
            <a:fillRect/>
          </a:stretch>
        </p:blipFill>
        <p:spPr>
          <a:xfrm>
            <a:off x="3334675" y="1787038"/>
            <a:ext cx="1425704" cy="2142446"/>
          </a:xfrm>
          <a:prstGeom prst="rect">
            <a:avLst/>
          </a:prstGeom>
          <a:noFill/>
          <a:ln>
            <a:noFill/>
          </a:ln>
        </p:spPr>
      </p:pic>
      <p:pic>
        <p:nvPicPr>
          <p:cNvPr id="126" name="Google Shape;126;p21"/>
          <p:cNvPicPr preferRelativeResize="0"/>
          <p:nvPr/>
        </p:nvPicPr>
        <p:blipFill>
          <a:blip r:embed="rId6">
            <a:alphaModFix/>
          </a:blip>
          <a:stretch>
            <a:fillRect/>
          </a:stretch>
        </p:blipFill>
        <p:spPr>
          <a:xfrm>
            <a:off x="7268059" y="1214338"/>
            <a:ext cx="1776100" cy="2294826"/>
          </a:xfrm>
          <a:prstGeom prst="rect">
            <a:avLst/>
          </a:prstGeom>
          <a:noFill/>
          <a:ln>
            <a:noFill/>
          </a:ln>
        </p:spPr>
      </p:pic>
      <p:pic>
        <p:nvPicPr>
          <p:cNvPr id="127" name="Google Shape;127;p21"/>
          <p:cNvPicPr preferRelativeResize="0"/>
          <p:nvPr/>
        </p:nvPicPr>
        <p:blipFill>
          <a:blip r:embed="rId7">
            <a:alphaModFix/>
          </a:blip>
          <a:stretch>
            <a:fillRect/>
          </a:stretch>
        </p:blipFill>
        <p:spPr>
          <a:xfrm>
            <a:off x="4807749" y="806838"/>
            <a:ext cx="1120850" cy="2518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